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261" r:id="rId2"/>
    <p:sldId id="310" r:id="rId3"/>
    <p:sldId id="298" r:id="rId4"/>
    <p:sldId id="313" r:id="rId5"/>
    <p:sldId id="315" r:id="rId6"/>
    <p:sldId id="317" r:id="rId7"/>
    <p:sldId id="316" r:id="rId8"/>
    <p:sldId id="319" r:id="rId9"/>
    <p:sldId id="314" r:id="rId10"/>
    <p:sldId id="318" r:id="rId11"/>
    <p:sldId id="320" r:id="rId12"/>
    <p:sldId id="321" r:id="rId13"/>
    <p:sldId id="322" r:id="rId14"/>
    <p:sldId id="323" r:id="rId15"/>
    <p:sldId id="324" r:id="rId16"/>
    <p:sldId id="325" r:id="rId17"/>
    <p:sldId id="326" r:id="rId18"/>
    <p:sldId id="327" r:id="rId19"/>
    <p:sldId id="328" r:id="rId20"/>
    <p:sldId id="329" r:id="rId21"/>
    <p:sldId id="300" r:id="rId22"/>
    <p:sldId id="306" r:id="rId23"/>
    <p:sldId id="301" r:id="rId24"/>
    <p:sldId id="267" r:id="rId25"/>
    <p:sldId id="302" r:id="rId26"/>
    <p:sldId id="272" r:id="rId27"/>
    <p:sldId id="303" r:id="rId28"/>
    <p:sldId id="297" r:id="rId2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560">
          <p15:clr>
            <a:srgbClr val="A4A3A4"/>
          </p15:clr>
        </p15:guide>
        <p15:guide id="2" orient="horz" pos="1534">
          <p15:clr>
            <a:srgbClr val="A4A3A4"/>
          </p15:clr>
        </p15:guide>
        <p15:guide id="3" orient="horz" pos="967">
          <p15:clr>
            <a:srgbClr val="A4A3A4"/>
          </p15:clr>
        </p15:guide>
        <p15:guide id="4" pos="1680">
          <p15:clr>
            <a:srgbClr val="A4A3A4"/>
          </p15:clr>
        </p15:guide>
        <p15:guide id="5" pos="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D7C3"/>
    <a:srgbClr val="9AB2A0"/>
    <a:srgbClr val="E6C14C"/>
    <a:srgbClr val="6CAE97"/>
    <a:srgbClr val="85B300"/>
    <a:srgbClr val="2779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6" d="100"/>
          <a:sy n="86" d="100"/>
        </p:scale>
        <p:origin x="1524" y="90"/>
      </p:cViewPr>
      <p:guideLst>
        <p:guide orient="horz" pos="560"/>
        <p:guide orient="horz" pos="1534"/>
        <p:guide orient="horz" pos="967"/>
        <p:guide pos="1680"/>
        <p:guide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BB9AE84-188D-442D-9EB8-1988999F8851}" type="datetimeFigureOut">
              <a:rPr lang="en-US" smtClean="0"/>
              <a:t>3/11/2019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A50870F-3593-4A1E-96F0-4BFB034DACC4}" type="slidenum">
              <a:rPr lang="en-US" smtClean="0"/>
              <a:t>‹#›</a:t>
            </a:fld>
            <a:endParaRPr lang="en-US" dirty="0"/>
          </a:p>
        </p:txBody>
      </p:sp>
    </p:spTree>
    <p:extLst>
      <p:ext uri="{BB962C8B-B14F-4D97-AF65-F5344CB8AC3E}">
        <p14:creationId xmlns:p14="http://schemas.microsoft.com/office/powerpoint/2010/main" val="2097771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eaLnBrk="0" hangingPunct="0">
              <a:defRPr sz="1200">
                <a:latin typeface="Arial" charset="0"/>
                <a:ea typeface="ヒラギノ角ゴ Pro W3" charset="0"/>
                <a:cs typeface="ヒラギノ角ゴ Pro W3" charset="0"/>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ヒラギノ角ゴ Pro W3" charset="0"/>
                <a:cs typeface="ヒラギノ角ゴ Pro W3"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34720" y="4415790"/>
            <a:ext cx="5140960"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eaLnBrk="0" hangingPunct="0">
              <a:defRPr sz="1200">
                <a:latin typeface="Arial" charset="0"/>
                <a:ea typeface="ヒラギノ角ゴ Pro W3" charset="0"/>
                <a:cs typeface="ヒラギノ角ゴ Pro W3" charset="0"/>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F3D96D01-9EC7-9E49-BD0A-FDD8CAC6592B}" type="slidenum">
              <a:rPr lang="en-US"/>
              <a:pPr>
                <a:defRPr/>
              </a:pPr>
              <a:t>‹#›</a:t>
            </a:fld>
            <a:endParaRPr lang="en-US" dirty="0"/>
          </a:p>
        </p:txBody>
      </p:sp>
    </p:spTree>
    <p:extLst>
      <p:ext uri="{BB962C8B-B14F-4D97-AF65-F5344CB8AC3E}">
        <p14:creationId xmlns:p14="http://schemas.microsoft.com/office/powerpoint/2010/main" val="987245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81100" y="714375"/>
            <a:ext cx="4633913" cy="3475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5" name="Rectangle 3"/>
          <p:cNvSpPr>
            <a:spLocks noGrp="1" noChangeArrowheads="1"/>
          </p:cNvSpPr>
          <p:nvPr>
            <p:ph type="body" idx="1"/>
          </p:nvPr>
        </p:nvSpPr>
        <p:spPr bwMode="auto">
          <a:xfrm>
            <a:off x="925792" y="4390680"/>
            <a:ext cx="5149167" cy="419274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533" tIns="45765" rIns="91533" bIns="45765" numCol="1" anchor="t" anchorCtr="0" compatLnSpc="1">
            <a:prstTxWarp prst="textNoShape">
              <a:avLst/>
            </a:prstTxWarp>
          </a:bodyPr>
          <a:lstStyle/>
          <a:p>
            <a:endParaRPr lang="en-US" altLang="en-US" baseline="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a22f2fd9d_0_28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a22f2fd9d_0_285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a22f2fd9d_0_285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a22f2fd9d_0_28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a22f2fd9d_0_28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a22f2fd9d_0_28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9E9EAA-81CC-4186-845C-20AFBC274168}" type="slidenum">
              <a:rPr lang="en-US" smtClean="0"/>
              <a:t>21</a:t>
            </a:fld>
            <a:endParaRPr lang="en-US" dirty="0"/>
          </a:p>
        </p:txBody>
      </p:sp>
    </p:spTree>
    <p:extLst>
      <p:ext uri="{BB962C8B-B14F-4D97-AF65-F5344CB8AC3E}">
        <p14:creationId xmlns:p14="http://schemas.microsoft.com/office/powerpoint/2010/main" val="3527879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9E9EAA-81CC-4186-845C-20AFBC274168}" type="slidenum">
              <a:rPr lang="en-US" smtClean="0"/>
              <a:t>23</a:t>
            </a:fld>
            <a:endParaRPr lang="en-US" dirty="0"/>
          </a:p>
        </p:txBody>
      </p:sp>
    </p:spTree>
    <p:extLst>
      <p:ext uri="{BB962C8B-B14F-4D97-AF65-F5344CB8AC3E}">
        <p14:creationId xmlns:p14="http://schemas.microsoft.com/office/powerpoint/2010/main" val="3527879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9E9EAA-81CC-4186-845C-20AFBC274168}" type="slidenum">
              <a:rPr lang="en-US" smtClean="0"/>
              <a:t>24</a:t>
            </a:fld>
            <a:endParaRPr lang="en-US" dirty="0"/>
          </a:p>
        </p:txBody>
      </p:sp>
    </p:spTree>
    <p:extLst>
      <p:ext uri="{BB962C8B-B14F-4D97-AF65-F5344CB8AC3E}">
        <p14:creationId xmlns:p14="http://schemas.microsoft.com/office/powerpoint/2010/main" val="174468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9E9EAA-81CC-4186-845C-20AFBC274168}" type="slidenum">
              <a:rPr lang="en-US" smtClean="0"/>
              <a:t>25</a:t>
            </a:fld>
            <a:endParaRPr lang="en-US" dirty="0"/>
          </a:p>
        </p:txBody>
      </p:sp>
    </p:spTree>
    <p:extLst>
      <p:ext uri="{BB962C8B-B14F-4D97-AF65-F5344CB8AC3E}">
        <p14:creationId xmlns:p14="http://schemas.microsoft.com/office/powerpoint/2010/main" val="174468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good news is that social and emotional competencies can be taught and we have research to back up the value of taking time to foster these skills.  A variety of studies have been done on SEL, but the biggest one was a meta-analysis or a study of studies, that looked at 288,000 kids across 207 studies.  </a:t>
            </a:r>
            <a:endParaRPr lang="en-US" dirty="0"/>
          </a:p>
          <a:p>
            <a:endParaRPr lang="en-US" dirty="0"/>
          </a:p>
          <a:p>
            <a:r>
              <a:rPr lang="en-US" dirty="0"/>
              <a:t>Found all these things happened.  One</a:t>
            </a:r>
            <a:r>
              <a:rPr lang="en-US" baseline="0" dirty="0"/>
              <a:t> key thing is that behavior improved and schools implementing this had fewer disciplinary incidents.  So spending time focused on teaching these skills, even though it is time away from academics, is worth it.  Because you already spend time on addressing behavior.  This is just a more proactive way to address behavior rather than dealing with problems.</a:t>
            </a:r>
          </a:p>
          <a:p>
            <a:endParaRPr lang="en-US" baseline="0" dirty="0"/>
          </a:p>
          <a:p>
            <a:r>
              <a:rPr lang="en-US" dirty="0"/>
              <a:t>There is also research showing</a:t>
            </a:r>
            <a:r>
              <a:rPr lang="en-US" baseline="0" dirty="0"/>
              <a:t> that focusing on SEL helps reduce staff stress and fatigue – partly because it helps with the behavior problems that can take such a tool</a:t>
            </a:r>
          </a:p>
          <a:p>
            <a:endParaRPr lang="en-US" baseline="0" dirty="0"/>
          </a:p>
          <a:p>
            <a:r>
              <a:rPr lang="en-US" baseline="0" dirty="0"/>
              <a:t>Improved SE competencies has been connected to better school connectedness, less need for pull out or restrictive placements, and also less engagement in risky behaviors later in life – so kids who had high SE skills in kindergarten were less likely to abuse drugs and alcohol as adults or be involved in the criminal justice system.</a:t>
            </a:r>
          </a:p>
          <a:p>
            <a:endParaRPr lang="en-US" baseline="0" dirty="0"/>
          </a:p>
          <a:p>
            <a:r>
              <a:rPr lang="en-US" baseline="0" dirty="0"/>
              <a:t>And then finally, researchers were a little bit surprised to find that SEL improved academic achievement. B</a:t>
            </a:r>
            <a:r>
              <a:rPr lang="en-US" dirty="0"/>
              <a:t>ut of course, if you have children in front of you who are calm, who have problem solving skills, who can identify how they are feeling, you have more time to teach and they are better able</a:t>
            </a:r>
            <a:r>
              <a:rPr lang="en-US" baseline="0" dirty="0"/>
              <a:t> to learn – going back to those brain slides, they can literally think better when they have these skills</a:t>
            </a:r>
            <a:r>
              <a:rPr lang="en-US" dirty="0"/>
              <a:t>.     </a:t>
            </a:r>
          </a:p>
        </p:txBody>
      </p:sp>
      <p:sp>
        <p:nvSpPr>
          <p:cNvPr id="4" name="Slide Number Placeholder 3"/>
          <p:cNvSpPr>
            <a:spLocks noGrp="1"/>
          </p:cNvSpPr>
          <p:nvPr>
            <p:ph type="sldNum" sz="quarter" idx="10"/>
          </p:nvPr>
        </p:nvSpPr>
        <p:spPr/>
        <p:txBody>
          <a:bodyPr/>
          <a:lstStyle/>
          <a:p>
            <a:fld id="{C49E9EAA-81CC-4186-845C-20AFBC274168}" type="slidenum">
              <a:rPr lang="en-US" smtClean="0"/>
              <a:t>26</a:t>
            </a:fld>
            <a:endParaRPr lang="en-US" dirty="0"/>
          </a:p>
        </p:txBody>
      </p:sp>
    </p:spTree>
    <p:extLst>
      <p:ext uri="{BB962C8B-B14F-4D97-AF65-F5344CB8AC3E}">
        <p14:creationId xmlns:p14="http://schemas.microsoft.com/office/powerpoint/2010/main" val="356659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9E9EAA-81CC-4186-845C-20AFBC274168}" type="slidenum">
              <a:rPr lang="en-US" smtClean="0"/>
              <a:t>5</a:t>
            </a:fld>
            <a:endParaRPr lang="en-US" dirty="0"/>
          </a:p>
        </p:txBody>
      </p:sp>
    </p:spTree>
    <p:extLst>
      <p:ext uri="{BB962C8B-B14F-4D97-AF65-F5344CB8AC3E}">
        <p14:creationId xmlns:p14="http://schemas.microsoft.com/office/powerpoint/2010/main" val="219460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9E9EAA-81CC-4186-845C-20AFBC274168}" type="slidenum">
              <a:rPr lang="en-US" smtClean="0"/>
              <a:t>6</a:t>
            </a:fld>
            <a:endParaRPr lang="en-US" dirty="0"/>
          </a:p>
        </p:txBody>
      </p:sp>
    </p:spTree>
    <p:extLst>
      <p:ext uri="{BB962C8B-B14F-4D97-AF65-F5344CB8AC3E}">
        <p14:creationId xmlns:p14="http://schemas.microsoft.com/office/powerpoint/2010/main" val="162473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Every child, and adult for that matter, needs a set of social and emotional competencies that provide them with a foundation for success.  </a:t>
            </a:r>
            <a:r>
              <a:rPr lang="en-US" dirty="0"/>
              <a:t>The Collaborative</a:t>
            </a:r>
            <a:r>
              <a:rPr lang="en-US" baseline="0" dirty="0"/>
              <a:t> for Academic, Social, and Emotional Learning has defined 5 core social and emotional competencies that they think every child (regardless of race, ethnicity, socio-economic status, or mental health capacity) needs for success.  </a:t>
            </a:r>
          </a:p>
          <a:p>
            <a:endParaRPr lang="en-US" baseline="0" dirty="0"/>
          </a:p>
          <a:p>
            <a:r>
              <a:rPr lang="en-US" dirty="0"/>
              <a:t>We are talking here about the skills to recognize and manage one’s emotions, to interact well with others and form relationships, to be empathetic and understand other people’s perspectives, to make good decisions.  These are skills that will help every child to become a successful adult.  So it is important to focus on this point – that SEL is for all children</a:t>
            </a:r>
          </a:p>
          <a:p>
            <a:endParaRPr lang="en-US" dirty="0"/>
          </a:p>
          <a:p>
            <a:endParaRPr lang="en-US" dirty="0"/>
          </a:p>
          <a:p>
            <a:pPr defTabSz="914350">
              <a:defRPr/>
            </a:pPr>
            <a:r>
              <a:rPr lang="en-US" dirty="0"/>
              <a:t>These skills can be taught.  And they are learned within the context of the classroom (curriculum and instruction), the school (policies and practices) and community and family.</a:t>
            </a:r>
          </a:p>
          <a:p>
            <a:endParaRPr lang="en-US" dirty="0"/>
          </a:p>
        </p:txBody>
      </p:sp>
      <p:sp>
        <p:nvSpPr>
          <p:cNvPr id="4" name="Slide Number Placeholder 3"/>
          <p:cNvSpPr>
            <a:spLocks noGrp="1"/>
          </p:cNvSpPr>
          <p:nvPr>
            <p:ph type="sldNum" sz="quarter" idx="10"/>
          </p:nvPr>
        </p:nvSpPr>
        <p:spPr/>
        <p:txBody>
          <a:bodyPr/>
          <a:lstStyle/>
          <a:p>
            <a:fld id="{C49E9EAA-81CC-4186-845C-20AFBC274168}" type="slidenum">
              <a:rPr lang="en-US" smtClean="0"/>
              <a:t>7</a:t>
            </a:fld>
            <a:endParaRPr lang="en-US" dirty="0"/>
          </a:p>
        </p:txBody>
      </p:sp>
    </p:spTree>
    <p:extLst>
      <p:ext uri="{BB962C8B-B14F-4D97-AF65-F5344CB8AC3E}">
        <p14:creationId xmlns:p14="http://schemas.microsoft.com/office/powerpoint/2010/main" val="235658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ways SEL happens in schools</a:t>
            </a:r>
          </a:p>
          <a:p>
            <a:pPr marL="171441" indent="-171441">
              <a:buFontTx/>
              <a:buChar char="-"/>
            </a:pPr>
            <a:r>
              <a:rPr lang="en-US" dirty="0"/>
              <a:t>Explicit instruction means set aside time or lessons to explore specific competencies – Second Step is a good example. This is explicit</a:t>
            </a:r>
            <a:r>
              <a:rPr lang="en-US" baseline="0" dirty="0"/>
              <a:t> teaching of SE skills</a:t>
            </a:r>
          </a:p>
          <a:p>
            <a:pPr marL="171441" indent="-171441">
              <a:buFontTx/>
              <a:buChar char="-"/>
            </a:pPr>
            <a:r>
              <a:rPr lang="en-US" baseline="0" dirty="0"/>
              <a:t>Schoolwide practices are where interactions happen between adults and students outside the classroom. This might include things like a new conflict resolution strategy for the playground, monthly themes reinforced through assemblies, bulletin boards and morning announcements, buddy programs, service learning projects, and others</a:t>
            </a:r>
          </a:p>
          <a:p>
            <a:pPr marL="171441" indent="-171441">
              <a:buFontTx/>
              <a:buChar char="-"/>
            </a:pPr>
            <a:r>
              <a:rPr lang="en-US" baseline="0" dirty="0"/>
              <a:t>Classroom practices are the ways you can infuse SEL into your classroom throughout the day, throughout your lessons, without doing anything extra.  This could be as simple as authentically greeting each child when they come in the door, or creating a calm down corner for students to go regroup if they get upset. It might be incorporating reflection into your group work activities so students can process what worked well and what didn’t. Etc.</a:t>
            </a:r>
          </a:p>
          <a:p>
            <a:pPr marL="171441" indent="-171441">
              <a:buFontTx/>
              <a:buChar char="-"/>
            </a:pPr>
            <a:r>
              <a:rPr lang="en-US" baseline="0" dirty="0"/>
              <a:t>Finally, changes in policy and procedure complete the picture and often take longer – this might be things like revising your code of conduct to reflect more positive language about expectations rather than a list of rules and punishments. It might mean changing job descriptions or hiring practices to ensure incoming staff have the skill set you are looking for. It might be changing the homework policies.  </a:t>
            </a:r>
          </a:p>
          <a:p>
            <a:pPr marL="171441" indent="-171441">
              <a:buFontTx/>
              <a:buChar char="-"/>
            </a:pPr>
            <a:endParaRPr lang="en-US" baseline="0" dirty="0"/>
          </a:p>
          <a:p>
            <a:pPr marL="171441" indent="-171441">
              <a:buFontTx/>
              <a:buChar char="-"/>
            </a:pPr>
            <a:endParaRPr lang="en-US" baseline="0" dirty="0"/>
          </a:p>
          <a:p>
            <a:r>
              <a:rPr lang="en-US" baseline="0" dirty="0"/>
              <a:t>In schools that do this well, they do all 4.  But most start with one and work their way up.  This takes 3-5 years. </a:t>
            </a:r>
            <a:endParaRPr lang="en-US" dirty="0"/>
          </a:p>
        </p:txBody>
      </p:sp>
      <p:sp>
        <p:nvSpPr>
          <p:cNvPr id="4" name="Slide Number Placeholder 3"/>
          <p:cNvSpPr>
            <a:spLocks noGrp="1"/>
          </p:cNvSpPr>
          <p:nvPr>
            <p:ph type="sldNum" sz="quarter" idx="10"/>
          </p:nvPr>
        </p:nvSpPr>
        <p:spPr/>
        <p:txBody>
          <a:bodyPr/>
          <a:lstStyle/>
          <a:p>
            <a:fld id="{C49E9EAA-81CC-4186-845C-20AFBC274168}" type="slidenum">
              <a:rPr lang="en-US" smtClean="0"/>
              <a:t>12</a:t>
            </a:fld>
            <a:endParaRPr lang="en-US" dirty="0"/>
          </a:p>
        </p:txBody>
      </p:sp>
    </p:spTree>
    <p:extLst>
      <p:ext uri="{BB962C8B-B14F-4D97-AF65-F5344CB8AC3E}">
        <p14:creationId xmlns:p14="http://schemas.microsoft.com/office/powerpoint/2010/main" val="102948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a22f2fd9d_0_21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a22f2fd9d_0_21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a22f2fd9d_0_219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a22f2fd9d_0_219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a22f2fd9d_0_250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a22f2fd9d_0_25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a22f2fd9d_0_28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a22f2fd9d_0_284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6225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664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3588" y="152400"/>
            <a:ext cx="1946275"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1588" y="152400"/>
            <a:ext cx="56896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755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5">
  <p:cSld name="Custom layout 5">
    <p:bg>
      <p:bgPr>
        <a:solidFill>
          <a:srgbClr val="FFFFFF"/>
        </a:solidFill>
        <a:effectLst/>
      </p:bgPr>
    </p:bg>
    <p:spTree>
      <p:nvGrpSpPr>
        <p:cNvPr id="1" name="Shape 84"/>
        <p:cNvGrpSpPr/>
        <p:nvPr/>
      </p:nvGrpSpPr>
      <p:grpSpPr>
        <a:xfrm>
          <a:off x="0" y="0"/>
          <a:ext cx="0" cy="0"/>
          <a:chOff x="0" y="0"/>
          <a:chExt cx="0" cy="0"/>
        </a:xfrm>
      </p:grpSpPr>
      <p:sp>
        <p:nvSpPr>
          <p:cNvPr id="85" name="Google Shape;85;p18"/>
          <p:cNvSpPr/>
          <p:nvPr/>
        </p:nvSpPr>
        <p:spPr>
          <a:xfrm>
            <a:off x="0" y="0"/>
            <a:ext cx="9144000" cy="68580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18"/>
          <p:cNvSpPr txBox="1">
            <a:spLocks noGrp="1"/>
          </p:cNvSpPr>
          <p:nvPr>
            <p:ph type="ctrTitle"/>
          </p:nvPr>
        </p:nvSpPr>
        <p:spPr>
          <a:xfrm>
            <a:off x="1837575" y="1668700"/>
            <a:ext cx="5445900" cy="35208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87" name="Google Shape;87;p18"/>
          <p:cNvSpPr txBox="1">
            <a:spLocks noGrp="1"/>
          </p:cNvSpPr>
          <p:nvPr>
            <p:ph type="sldNum" idx="12"/>
          </p:nvPr>
        </p:nvSpPr>
        <p:spPr>
          <a:xfrm>
            <a:off x="8472458" y="6217623"/>
            <a:ext cx="548700" cy="5248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4063005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7">
  <p:cSld name="Custom layout 7">
    <p:bg>
      <p:bgPr>
        <a:solidFill>
          <a:srgbClr val="FFFFFF"/>
        </a:solidFill>
        <a:effectLst/>
      </p:bgPr>
    </p:bg>
    <p:spTree>
      <p:nvGrpSpPr>
        <p:cNvPr id="1" name="Shape 88"/>
        <p:cNvGrpSpPr/>
        <p:nvPr/>
      </p:nvGrpSpPr>
      <p:grpSpPr>
        <a:xfrm>
          <a:off x="0" y="0"/>
          <a:ext cx="0" cy="0"/>
          <a:chOff x="0" y="0"/>
          <a:chExt cx="0" cy="0"/>
        </a:xfrm>
      </p:grpSpPr>
      <p:sp>
        <p:nvSpPr>
          <p:cNvPr id="89" name="Google Shape;89;p19"/>
          <p:cNvSpPr/>
          <p:nvPr/>
        </p:nvSpPr>
        <p:spPr>
          <a:xfrm>
            <a:off x="0" y="0"/>
            <a:ext cx="9144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19"/>
          <p:cNvSpPr txBox="1">
            <a:spLocks noGrp="1"/>
          </p:cNvSpPr>
          <p:nvPr>
            <p:ph type="sldNum" idx="12"/>
          </p:nvPr>
        </p:nvSpPr>
        <p:spPr>
          <a:xfrm>
            <a:off x="8472458" y="6217623"/>
            <a:ext cx="548700" cy="5248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078469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6">
  <p:cSld name="Custom layout 6">
    <p:bg>
      <p:bgPr>
        <a:solidFill>
          <a:srgbClr val="FFFFFF"/>
        </a:solidFill>
        <a:effectLst/>
      </p:bgPr>
    </p:bg>
    <p:spTree>
      <p:nvGrpSpPr>
        <p:cNvPr id="1" name="Shape 91"/>
        <p:cNvGrpSpPr/>
        <p:nvPr/>
      </p:nvGrpSpPr>
      <p:grpSpPr>
        <a:xfrm>
          <a:off x="0" y="0"/>
          <a:ext cx="0" cy="0"/>
          <a:chOff x="0" y="0"/>
          <a:chExt cx="0" cy="0"/>
        </a:xfrm>
      </p:grpSpPr>
      <p:sp>
        <p:nvSpPr>
          <p:cNvPr id="92" name="Google Shape;92;p20"/>
          <p:cNvSpPr/>
          <p:nvPr/>
        </p:nvSpPr>
        <p:spPr>
          <a:xfrm>
            <a:off x="0" y="0"/>
            <a:ext cx="9144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3" name="Google Shape;93;p20"/>
          <p:cNvGrpSpPr/>
          <p:nvPr/>
        </p:nvGrpSpPr>
        <p:grpSpPr>
          <a:xfrm>
            <a:off x="809650" y="1183634"/>
            <a:ext cx="3543300" cy="4855255"/>
            <a:chOff x="809650" y="887725"/>
            <a:chExt cx="3543300" cy="3641441"/>
          </a:xfrm>
        </p:grpSpPr>
        <p:sp>
          <p:nvSpPr>
            <p:cNvPr id="94" name="Google Shape;94;p20"/>
            <p:cNvSpPr/>
            <p:nvPr/>
          </p:nvSpPr>
          <p:spPr>
            <a:xfrm>
              <a:off x="809650" y="887725"/>
              <a:ext cx="3543300" cy="3446300"/>
            </a:xfrm>
            <a:prstGeom prst="flowChartProcess">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20"/>
            <p:cNvSpPr/>
            <p:nvPr/>
          </p:nvSpPr>
          <p:spPr>
            <a:xfrm rot="10800000">
              <a:off x="1076300" y="4212066"/>
              <a:ext cx="548700" cy="317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6" name="Google Shape;96;p20"/>
          <p:cNvGrpSpPr/>
          <p:nvPr/>
        </p:nvGrpSpPr>
        <p:grpSpPr>
          <a:xfrm>
            <a:off x="4790950" y="1183634"/>
            <a:ext cx="3543300" cy="4855255"/>
            <a:chOff x="4790950" y="887725"/>
            <a:chExt cx="3543300" cy="3641441"/>
          </a:xfrm>
        </p:grpSpPr>
        <p:sp>
          <p:nvSpPr>
            <p:cNvPr id="97" name="Google Shape;97;p20"/>
            <p:cNvSpPr/>
            <p:nvPr/>
          </p:nvSpPr>
          <p:spPr>
            <a:xfrm>
              <a:off x="4790950" y="887725"/>
              <a:ext cx="3543300" cy="3446300"/>
            </a:xfrm>
            <a:prstGeom prst="flowChartProcess">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20"/>
            <p:cNvSpPr/>
            <p:nvPr/>
          </p:nvSpPr>
          <p:spPr>
            <a:xfrm rot="10800000">
              <a:off x="5057600" y="4212066"/>
              <a:ext cx="548700" cy="3171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9" name="Google Shape;99;p20"/>
          <p:cNvSpPr txBox="1">
            <a:spLocks noGrp="1"/>
          </p:cNvSpPr>
          <p:nvPr>
            <p:ph type="body" idx="1"/>
          </p:nvPr>
        </p:nvSpPr>
        <p:spPr>
          <a:xfrm>
            <a:off x="1200250" y="1633367"/>
            <a:ext cx="2762100" cy="3695600"/>
          </a:xfrm>
          <a:prstGeom prst="rect">
            <a:avLst/>
          </a:prstGeom>
          <a:noFill/>
        </p:spPr>
        <p:txBody>
          <a:bodyPr spcFirstLastPara="1" wrap="square" lIns="91425" tIns="91425" rIns="91425" bIns="91425" anchor="t" anchorCtr="0"/>
          <a:lstStyle>
            <a:lvl1pPr marL="457200" lvl="0" indent="-330200" algn="l">
              <a:lnSpc>
                <a:spcPct val="115000"/>
              </a:lnSpc>
              <a:spcBef>
                <a:spcPts val="0"/>
              </a:spcBef>
              <a:spcAft>
                <a:spcPts val="0"/>
              </a:spcAft>
              <a:buClr>
                <a:schemeClr val="lt1"/>
              </a:buClr>
              <a:buSzPts val="1600"/>
              <a:buChar char="●"/>
              <a:defRPr sz="1600">
                <a:solidFill>
                  <a:schemeClr val="lt1"/>
                </a:solidFill>
              </a:defRPr>
            </a:lvl1pPr>
            <a:lvl2pPr marL="914400" lvl="1" indent="-317500" algn="l">
              <a:lnSpc>
                <a:spcPct val="115000"/>
              </a:lnSpc>
              <a:spcBef>
                <a:spcPts val="1600"/>
              </a:spcBef>
              <a:spcAft>
                <a:spcPts val="0"/>
              </a:spcAft>
              <a:buClr>
                <a:schemeClr val="lt1"/>
              </a:buClr>
              <a:buSzPts val="1400"/>
              <a:buChar char="○"/>
              <a:defRPr sz="1400">
                <a:solidFill>
                  <a:schemeClr val="lt1"/>
                </a:solidFill>
              </a:defRPr>
            </a:lvl2pPr>
            <a:lvl3pPr marL="1371600" lvl="2" indent="-317500" algn="l">
              <a:lnSpc>
                <a:spcPct val="115000"/>
              </a:lnSpc>
              <a:spcBef>
                <a:spcPts val="1600"/>
              </a:spcBef>
              <a:spcAft>
                <a:spcPts val="0"/>
              </a:spcAft>
              <a:buClr>
                <a:schemeClr val="lt1"/>
              </a:buClr>
              <a:buSzPts val="1400"/>
              <a:buChar char="■"/>
              <a:defRPr sz="1400">
                <a:solidFill>
                  <a:schemeClr val="lt1"/>
                </a:solidFill>
              </a:defRPr>
            </a:lvl3pPr>
            <a:lvl4pPr marL="1828800" lvl="3" indent="-317500" algn="l">
              <a:lnSpc>
                <a:spcPct val="115000"/>
              </a:lnSpc>
              <a:spcBef>
                <a:spcPts val="1600"/>
              </a:spcBef>
              <a:spcAft>
                <a:spcPts val="0"/>
              </a:spcAft>
              <a:buClr>
                <a:schemeClr val="lt1"/>
              </a:buClr>
              <a:buSzPts val="1400"/>
              <a:buChar char="●"/>
              <a:defRPr sz="1400">
                <a:solidFill>
                  <a:schemeClr val="lt1"/>
                </a:solidFill>
              </a:defRPr>
            </a:lvl4pPr>
            <a:lvl5pPr marL="2286000" lvl="4" indent="-317500" algn="l">
              <a:lnSpc>
                <a:spcPct val="115000"/>
              </a:lnSpc>
              <a:spcBef>
                <a:spcPts val="1600"/>
              </a:spcBef>
              <a:spcAft>
                <a:spcPts val="0"/>
              </a:spcAft>
              <a:buClr>
                <a:schemeClr val="lt1"/>
              </a:buClr>
              <a:buSzPts val="1400"/>
              <a:buChar char="○"/>
              <a:defRPr sz="1400">
                <a:solidFill>
                  <a:schemeClr val="lt1"/>
                </a:solidFill>
              </a:defRPr>
            </a:lvl5pPr>
            <a:lvl6pPr marL="2743200" lvl="5" indent="-317500" algn="l">
              <a:lnSpc>
                <a:spcPct val="115000"/>
              </a:lnSpc>
              <a:spcBef>
                <a:spcPts val="1600"/>
              </a:spcBef>
              <a:spcAft>
                <a:spcPts val="0"/>
              </a:spcAft>
              <a:buClr>
                <a:schemeClr val="lt1"/>
              </a:buClr>
              <a:buSzPts val="1400"/>
              <a:buChar char="■"/>
              <a:defRPr sz="1400">
                <a:solidFill>
                  <a:schemeClr val="lt1"/>
                </a:solidFill>
              </a:defRPr>
            </a:lvl6pPr>
            <a:lvl7pPr marL="3200400" lvl="6" indent="-317500" algn="l">
              <a:lnSpc>
                <a:spcPct val="115000"/>
              </a:lnSpc>
              <a:spcBef>
                <a:spcPts val="1600"/>
              </a:spcBef>
              <a:spcAft>
                <a:spcPts val="0"/>
              </a:spcAft>
              <a:buClr>
                <a:schemeClr val="lt1"/>
              </a:buClr>
              <a:buSzPts val="1400"/>
              <a:buChar char="●"/>
              <a:defRPr sz="1400">
                <a:solidFill>
                  <a:schemeClr val="lt1"/>
                </a:solidFill>
              </a:defRPr>
            </a:lvl7pPr>
            <a:lvl8pPr marL="3657600" lvl="7" indent="-317500" algn="l">
              <a:lnSpc>
                <a:spcPct val="115000"/>
              </a:lnSpc>
              <a:spcBef>
                <a:spcPts val="1600"/>
              </a:spcBef>
              <a:spcAft>
                <a:spcPts val="0"/>
              </a:spcAft>
              <a:buClr>
                <a:schemeClr val="lt1"/>
              </a:buClr>
              <a:buSzPts val="1400"/>
              <a:buChar char="○"/>
              <a:defRPr sz="1400">
                <a:solidFill>
                  <a:schemeClr val="lt1"/>
                </a:solidFill>
              </a:defRPr>
            </a:lvl8pPr>
            <a:lvl9pPr marL="4114800" lvl="8" indent="-317500" algn="l">
              <a:lnSpc>
                <a:spcPct val="115000"/>
              </a:lnSpc>
              <a:spcBef>
                <a:spcPts val="1600"/>
              </a:spcBef>
              <a:spcAft>
                <a:spcPts val="1600"/>
              </a:spcAft>
              <a:buClr>
                <a:schemeClr val="lt1"/>
              </a:buClr>
              <a:buSzPts val="1400"/>
              <a:buChar char="■"/>
              <a:defRPr sz="1400">
                <a:solidFill>
                  <a:schemeClr val="lt1"/>
                </a:solidFill>
              </a:defRPr>
            </a:lvl9pPr>
          </a:lstStyle>
          <a:p>
            <a:endParaRPr/>
          </a:p>
        </p:txBody>
      </p:sp>
      <p:sp>
        <p:nvSpPr>
          <p:cNvPr id="100" name="Google Shape;100;p20"/>
          <p:cNvSpPr txBox="1">
            <a:spLocks noGrp="1"/>
          </p:cNvSpPr>
          <p:nvPr>
            <p:ph type="body" idx="2"/>
          </p:nvPr>
        </p:nvSpPr>
        <p:spPr>
          <a:xfrm>
            <a:off x="5181550" y="1633367"/>
            <a:ext cx="2762100" cy="3695600"/>
          </a:xfrm>
          <a:prstGeom prst="rect">
            <a:avLst/>
          </a:prstGeom>
          <a:noFill/>
        </p:spPr>
        <p:txBody>
          <a:bodyPr spcFirstLastPara="1" wrap="square" lIns="91425" tIns="91425" rIns="91425" bIns="91425" anchor="t" anchorCtr="0"/>
          <a:lstStyle>
            <a:lvl1pPr marL="457200" lvl="0" indent="-330200" algn="l">
              <a:lnSpc>
                <a:spcPct val="115000"/>
              </a:lnSpc>
              <a:spcBef>
                <a:spcPts val="0"/>
              </a:spcBef>
              <a:spcAft>
                <a:spcPts val="0"/>
              </a:spcAft>
              <a:buClr>
                <a:schemeClr val="lt1"/>
              </a:buClr>
              <a:buSzPts val="1600"/>
              <a:buChar char="●"/>
              <a:defRPr sz="1600">
                <a:solidFill>
                  <a:schemeClr val="lt1"/>
                </a:solidFill>
              </a:defRPr>
            </a:lvl1pPr>
            <a:lvl2pPr marL="914400" lvl="1" indent="-317500" algn="l">
              <a:lnSpc>
                <a:spcPct val="115000"/>
              </a:lnSpc>
              <a:spcBef>
                <a:spcPts val="1600"/>
              </a:spcBef>
              <a:spcAft>
                <a:spcPts val="0"/>
              </a:spcAft>
              <a:buClr>
                <a:schemeClr val="lt1"/>
              </a:buClr>
              <a:buSzPts val="1400"/>
              <a:buChar char="○"/>
              <a:defRPr sz="1400">
                <a:solidFill>
                  <a:schemeClr val="lt1"/>
                </a:solidFill>
              </a:defRPr>
            </a:lvl2pPr>
            <a:lvl3pPr marL="1371600" lvl="2" indent="-317500" algn="l">
              <a:lnSpc>
                <a:spcPct val="115000"/>
              </a:lnSpc>
              <a:spcBef>
                <a:spcPts val="1600"/>
              </a:spcBef>
              <a:spcAft>
                <a:spcPts val="0"/>
              </a:spcAft>
              <a:buClr>
                <a:schemeClr val="lt1"/>
              </a:buClr>
              <a:buSzPts val="1400"/>
              <a:buChar char="■"/>
              <a:defRPr sz="1400">
                <a:solidFill>
                  <a:schemeClr val="lt1"/>
                </a:solidFill>
              </a:defRPr>
            </a:lvl3pPr>
            <a:lvl4pPr marL="1828800" lvl="3" indent="-317500" algn="l">
              <a:lnSpc>
                <a:spcPct val="115000"/>
              </a:lnSpc>
              <a:spcBef>
                <a:spcPts val="1600"/>
              </a:spcBef>
              <a:spcAft>
                <a:spcPts val="0"/>
              </a:spcAft>
              <a:buClr>
                <a:schemeClr val="lt1"/>
              </a:buClr>
              <a:buSzPts val="1400"/>
              <a:buChar char="●"/>
              <a:defRPr sz="1400">
                <a:solidFill>
                  <a:schemeClr val="lt1"/>
                </a:solidFill>
              </a:defRPr>
            </a:lvl4pPr>
            <a:lvl5pPr marL="2286000" lvl="4" indent="-317500" algn="l">
              <a:lnSpc>
                <a:spcPct val="115000"/>
              </a:lnSpc>
              <a:spcBef>
                <a:spcPts val="1600"/>
              </a:spcBef>
              <a:spcAft>
                <a:spcPts val="0"/>
              </a:spcAft>
              <a:buClr>
                <a:schemeClr val="lt1"/>
              </a:buClr>
              <a:buSzPts val="1400"/>
              <a:buChar char="○"/>
              <a:defRPr sz="1400">
                <a:solidFill>
                  <a:schemeClr val="lt1"/>
                </a:solidFill>
              </a:defRPr>
            </a:lvl5pPr>
            <a:lvl6pPr marL="2743200" lvl="5" indent="-317500" algn="l">
              <a:lnSpc>
                <a:spcPct val="115000"/>
              </a:lnSpc>
              <a:spcBef>
                <a:spcPts val="1600"/>
              </a:spcBef>
              <a:spcAft>
                <a:spcPts val="0"/>
              </a:spcAft>
              <a:buClr>
                <a:schemeClr val="lt1"/>
              </a:buClr>
              <a:buSzPts val="1400"/>
              <a:buChar char="■"/>
              <a:defRPr sz="1400">
                <a:solidFill>
                  <a:schemeClr val="lt1"/>
                </a:solidFill>
              </a:defRPr>
            </a:lvl6pPr>
            <a:lvl7pPr marL="3200400" lvl="6" indent="-317500" algn="l">
              <a:lnSpc>
                <a:spcPct val="115000"/>
              </a:lnSpc>
              <a:spcBef>
                <a:spcPts val="1600"/>
              </a:spcBef>
              <a:spcAft>
                <a:spcPts val="0"/>
              </a:spcAft>
              <a:buClr>
                <a:schemeClr val="lt1"/>
              </a:buClr>
              <a:buSzPts val="1400"/>
              <a:buChar char="●"/>
              <a:defRPr sz="1400">
                <a:solidFill>
                  <a:schemeClr val="lt1"/>
                </a:solidFill>
              </a:defRPr>
            </a:lvl7pPr>
            <a:lvl8pPr marL="3657600" lvl="7" indent="-317500" algn="l">
              <a:lnSpc>
                <a:spcPct val="115000"/>
              </a:lnSpc>
              <a:spcBef>
                <a:spcPts val="1600"/>
              </a:spcBef>
              <a:spcAft>
                <a:spcPts val="0"/>
              </a:spcAft>
              <a:buClr>
                <a:schemeClr val="lt1"/>
              </a:buClr>
              <a:buSzPts val="1400"/>
              <a:buChar char="○"/>
              <a:defRPr sz="1400">
                <a:solidFill>
                  <a:schemeClr val="lt1"/>
                </a:solidFill>
              </a:defRPr>
            </a:lvl8pPr>
            <a:lvl9pPr marL="4114800" lvl="8" indent="-317500" algn="l">
              <a:lnSpc>
                <a:spcPct val="115000"/>
              </a:lnSpc>
              <a:spcBef>
                <a:spcPts val="1600"/>
              </a:spcBef>
              <a:spcAft>
                <a:spcPts val="1600"/>
              </a:spcAft>
              <a:buClr>
                <a:schemeClr val="lt1"/>
              </a:buClr>
              <a:buSzPts val="1400"/>
              <a:buChar char="■"/>
              <a:defRPr sz="1400">
                <a:solidFill>
                  <a:schemeClr val="lt1"/>
                </a:solidFill>
              </a:defRPr>
            </a:lvl9pPr>
          </a:lstStyle>
          <a:p>
            <a:endParaRPr/>
          </a:p>
        </p:txBody>
      </p:sp>
      <p:sp>
        <p:nvSpPr>
          <p:cNvPr id="101" name="Google Shape;101;p20"/>
          <p:cNvSpPr txBox="1">
            <a:spLocks noGrp="1"/>
          </p:cNvSpPr>
          <p:nvPr>
            <p:ph type="sldNum" idx="12"/>
          </p:nvPr>
        </p:nvSpPr>
        <p:spPr>
          <a:xfrm>
            <a:off x="8472458" y="6217623"/>
            <a:ext cx="548700" cy="5248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95529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96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4624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3"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49863"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27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24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086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09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4290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700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1811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hangingPunct="0">
              <a:defRPr/>
            </a:pPr>
            <a:endParaRPr lang="en-US" dirty="0">
              <a:cs typeface="+mn-cs"/>
            </a:endParaRPr>
          </a:p>
        </p:txBody>
      </p:sp>
      <p:pic>
        <p:nvPicPr>
          <p:cNvPr id="1028" name="Picture 10" descr="Sq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81983" y="0"/>
            <a:ext cx="11795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533400" y="152400"/>
            <a:ext cx="851058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0" name="Rectangle 3"/>
          <p:cNvSpPr>
            <a:spLocks noGrp="1" noChangeArrowheads="1"/>
          </p:cNvSpPr>
          <p:nvPr>
            <p:ph type="body" idx="1"/>
          </p:nvPr>
        </p:nvSpPr>
        <p:spPr bwMode="auto">
          <a:xfrm>
            <a:off x="533400" y="1447800"/>
            <a:ext cx="8526463" cy="4114800"/>
          </a:xfrm>
          <a:prstGeom prst="rect">
            <a:avLst/>
          </a:prstGeom>
          <a:noFill/>
          <a:ln>
            <a:noFill/>
          </a:ln>
          <a:extLst>
            <a:ext uri="{909E8E84-426E-40DD-AFC4-6F175D3DCCD1}">
              <a14:hiddenFill xmlns:a14="http://schemas.microsoft.com/office/drawing/2010/main">
                <a:solidFill>
                  <a:srgbClr val="27799A"/>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Box 12"/>
          <p:cNvSpPr txBox="1">
            <a:spLocks noChangeArrowheads="1"/>
          </p:cNvSpPr>
          <p:nvPr/>
        </p:nvSpPr>
        <p:spPr bwMode="auto">
          <a:xfrm>
            <a:off x="0" y="6435725"/>
            <a:ext cx="91440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0" hangingPunct="0">
              <a:spcAft>
                <a:spcPts val="300"/>
              </a:spcAft>
              <a:defRPr/>
            </a:pPr>
            <a:r>
              <a:rPr lang="en-US" sz="800" b="1" dirty="0"/>
              <a:t>www.childrensinstitute.net  |  www.facebook.com/childrensinstituteROC</a:t>
            </a:r>
            <a:endParaRPr kumimoji="1" lang="en-US" sz="600" b="1" dirty="0">
              <a:latin typeface="Verdana" charset="0"/>
              <a:cs typeface="Arial" charset="0"/>
            </a:endParaRPr>
          </a:p>
          <a:p>
            <a:pPr algn="ctr" eaLnBrk="0" hangingPunct="0">
              <a:defRPr/>
            </a:pPr>
            <a:r>
              <a:rPr kumimoji="1" lang="en-US" sz="600" dirty="0">
                <a:latin typeface="Verdana" charset="0"/>
                <a:cs typeface="Arial" charset="0"/>
              </a:rPr>
              <a:t>©2017 CHILDREN</a:t>
            </a:r>
            <a:r>
              <a:rPr kumimoji="1" lang="ja-JP" altLang="en-US" sz="600" dirty="0">
                <a:cs typeface="Arial" charset="0"/>
              </a:rPr>
              <a:t>’</a:t>
            </a:r>
            <a:r>
              <a:rPr kumimoji="1" lang="en-US" altLang="ja-JP" sz="600" dirty="0">
                <a:latin typeface="Verdana" charset="0"/>
                <a:cs typeface="Arial" charset="0"/>
              </a:rPr>
              <a:t>S INSTITUTE INC., 274 N. GOODMAN STREET, SUITE D103, ROCHESTER, NY 14607 | ALL RIGHTS RESERVED</a:t>
            </a:r>
            <a:endParaRPr kumimoji="1" lang="en-US" sz="600" dirty="0">
              <a:latin typeface="Verdana" charset="0"/>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1" fontAlgn="base" hangingPunct="1">
        <a:spcBef>
          <a:spcPct val="0"/>
        </a:spcBef>
        <a:spcAft>
          <a:spcPct val="0"/>
        </a:spcAft>
        <a:defRPr sz="3600">
          <a:solidFill>
            <a:srgbClr val="27799A"/>
          </a:solidFill>
          <a:latin typeface="+mj-lt"/>
          <a:ea typeface="+mj-ea"/>
          <a:cs typeface="+mj-cs"/>
        </a:defRPr>
      </a:lvl1pPr>
      <a:lvl2pPr algn="l" rtl="0" eaLnBrk="1" fontAlgn="base" hangingPunct="1">
        <a:spcBef>
          <a:spcPct val="0"/>
        </a:spcBef>
        <a:spcAft>
          <a:spcPct val="0"/>
        </a:spcAft>
        <a:defRPr sz="3600">
          <a:solidFill>
            <a:srgbClr val="27799A"/>
          </a:solidFill>
          <a:latin typeface="Times New Roman" charset="0"/>
          <a:ea typeface="ヒラギノ角ゴ Pro W3" charset="0"/>
          <a:cs typeface="ヒラギノ角ゴ Pro W3" charset="0"/>
        </a:defRPr>
      </a:lvl2pPr>
      <a:lvl3pPr algn="l" rtl="0" eaLnBrk="1" fontAlgn="base" hangingPunct="1">
        <a:spcBef>
          <a:spcPct val="0"/>
        </a:spcBef>
        <a:spcAft>
          <a:spcPct val="0"/>
        </a:spcAft>
        <a:defRPr sz="3600">
          <a:solidFill>
            <a:srgbClr val="27799A"/>
          </a:solidFill>
          <a:latin typeface="Times New Roman" charset="0"/>
          <a:ea typeface="ヒラギノ角ゴ Pro W3" charset="0"/>
          <a:cs typeface="ヒラギノ角ゴ Pro W3" charset="0"/>
        </a:defRPr>
      </a:lvl3pPr>
      <a:lvl4pPr algn="l" rtl="0" eaLnBrk="1" fontAlgn="base" hangingPunct="1">
        <a:spcBef>
          <a:spcPct val="0"/>
        </a:spcBef>
        <a:spcAft>
          <a:spcPct val="0"/>
        </a:spcAft>
        <a:defRPr sz="3600">
          <a:solidFill>
            <a:srgbClr val="27799A"/>
          </a:solidFill>
          <a:latin typeface="Times New Roman" charset="0"/>
          <a:ea typeface="ヒラギノ角ゴ Pro W3" charset="0"/>
          <a:cs typeface="ヒラギノ角ゴ Pro W3" charset="0"/>
        </a:defRPr>
      </a:lvl4pPr>
      <a:lvl5pPr algn="l" rtl="0" eaLnBrk="1" fontAlgn="base" hangingPunct="1">
        <a:spcBef>
          <a:spcPct val="0"/>
        </a:spcBef>
        <a:spcAft>
          <a:spcPct val="0"/>
        </a:spcAft>
        <a:defRPr sz="3600">
          <a:solidFill>
            <a:srgbClr val="27799A"/>
          </a:solidFill>
          <a:latin typeface="Times New Roman" charset="0"/>
          <a:ea typeface="ヒラギノ角ゴ Pro W3" charset="0"/>
          <a:cs typeface="ヒラギノ角ゴ Pro W3" charset="0"/>
        </a:defRPr>
      </a:lvl5pPr>
      <a:lvl6pPr marL="457200" algn="l" rtl="0" eaLnBrk="1" fontAlgn="base" hangingPunct="1">
        <a:spcBef>
          <a:spcPct val="0"/>
        </a:spcBef>
        <a:spcAft>
          <a:spcPct val="0"/>
        </a:spcAft>
        <a:defRPr sz="3600">
          <a:solidFill>
            <a:srgbClr val="007795"/>
          </a:solidFill>
          <a:latin typeface="Times New Roman" charset="0"/>
          <a:ea typeface="ヒラギノ角ゴ Pro W3" charset="0"/>
          <a:cs typeface="ヒラギノ角ゴ Pro W3" charset="0"/>
        </a:defRPr>
      </a:lvl6pPr>
      <a:lvl7pPr marL="914400" algn="l" rtl="0" eaLnBrk="1" fontAlgn="base" hangingPunct="1">
        <a:spcBef>
          <a:spcPct val="0"/>
        </a:spcBef>
        <a:spcAft>
          <a:spcPct val="0"/>
        </a:spcAft>
        <a:defRPr sz="3600">
          <a:solidFill>
            <a:srgbClr val="007795"/>
          </a:solidFill>
          <a:latin typeface="Times New Roman" charset="0"/>
          <a:ea typeface="ヒラギノ角ゴ Pro W3" charset="0"/>
          <a:cs typeface="ヒラギノ角ゴ Pro W3" charset="0"/>
        </a:defRPr>
      </a:lvl7pPr>
      <a:lvl8pPr marL="1371600" algn="l" rtl="0" eaLnBrk="1" fontAlgn="base" hangingPunct="1">
        <a:spcBef>
          <a:spcPct val="0"/>
        </a:spcBef>
        <a:spcAft>
          <a:spcPct val="0"/>
        </a:spcAft>
        <a:defRPr sz="3600">
          <a:solidFill>
            <a:srgbClr val="007795"/>
          </a:solidFill>
          <a:latin typeface="Times New Roman" charset="0"/>
          <a:ea typeface="ヒラギノ角ゴ Pro W3" charset="0"/>
          <a:cs typeface="ヒラギノ角ゴ Pro W3" charset="0"/>
        </a:defRPr>
      </a:lvl8pPr>
      <a:lvl9pPr marL="1828800" algn="l" rtl="0" eaLnBrk="1" fontAlgn="base" hangingPunct="1">
        <a:spcBef>
          <a:spcPct val="0"/>
        </a:spcBef>
        <a:spcAft>
          <a:spcPct val="0"/>
        </a:spcAft>
        <a:defRPr sz="3600">
          <a:solidFill>
            <a:srgbClr val="007795"/>
          </a:solidFill>
          <a:latin typeface="Times New Roman"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27799A"/>
        </a:buClr>
        <a:buFont typeface="Wingdings" charset="0"/>
        <a:buChar char="v"/>
        <a:defRPr sz="20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merle@childrensinstitute.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93618" y="3048000"/>
            <a:ext cx="7239000" cy="269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a:defRPr kumimoji="1" sz="3200">
                <a:solidFill>
                  <a:schemeClr val="tx1"/>
                </a:solidFill>
                <a:latin typeface="Verdana" charset="0"/>
                <a:ea typeface="ＭＳ Ｐゴシック" charset="0"/>
              </a:defRPr>
            </a:lvl1pPr>
            <a:lvl2pPr marL="742950" indent="-285750">
              <a:defRPr kumimoji="1" sz="3200">
                <a:solidFill>
                  <a:schemeClr val="tx1"/>
                </a:solidFill>
                <a:latin typeface="Verdana" charset="0"/>
                <a:ea typeface="ＭＳ Ｐゴシック" charset="0"/>
              </a:defRPr>
            </a:lvl2pPr>
            <a:lvl3pPr marL="1143000" indent="-228600">
              <a:defRPr kumimoji="1" sz="3200">
                <a:solidFill>
                  <a:schemeClr val="tx1"/>
                </a:solidFill>
                <a:latin typeface="Verdana" charset="0"/>
                <a:ea typeface="ＭＳ Ｐゴシック" charset="0"/>
              </a:defRPr>
            </a:lvl3pPr>
            <a:lvl4pPr marL="1600200" indent="-228600">
              <a:defRPr kumimoji="1" sz="3200">
                <a:solidFill>
                  <a:schemeClr val="tx1"/>
                </a:solidFill>
                <a:latin typeface="Verdana" charset="0"/>
                <a:ea typeface="ＭＳ Ｐゴシック" charset="0"/>
              </a:defRPr>
            </a:lvl4pPr>
            <a:lvl5pPr marL="2057400" indent="-228600">
              <a:defRPr kumimoji="1" sz="3200">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sz="3200">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sz="3200">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sz="3200">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sz="3200">
                <a:solidFill>
                  <a:schemeClr val="tx1"/>
                </a:solidFill>
                <a:latin typeface="Verdana" charset="0"/>
                <a:ea typeface="ＭＳ Ｐゴシック" charset="0"/>
              </a:defRPr>
            </a:lvl9pPr>
          </a:lstStyle>
          <a:p>
            <a:pPr algn="ctr">
              <a:lnSpc>
                <a:spcPct val="90000"/>
              </a:lnSpc>
              <a:spcAft>
                <a:spcPts val="400"/>
              </a:spcAft>
              <a:defRPr/>
            </a:pPr>
            <a:r>
              <a:rPr lang="en-US" sz="2000" b="1" dirty="0">
                <a:solidFill>
                  <a:srgbClr val="27799A"/>
                </a:solidFill>
                <a:latin typeface="Cambria Math" panose="02040503050406030204" pitchFamily="18" charset="0"/>
                <a:ea typeface="Cambria Math" panose="02040503050406030204" pitchFamily="18" charset="0"/>
                <a:cs typeface="Arial"/>
              </a:rPr>
              <a:t>March 7,  2019</a:t>
            </a:r>
            <a:endParaRPr lang="en-US" sz="2000" b="1" dirty="0">
              <a:solidFill>
                <a:srgbClr val="27799A"/>
              </a:solidFill>
              <a:latin typeface="Arial Black" panose="020B0A04020102020204" pitchFamily="34" charset="0"/>
              <a:ea typeface="ヒラギノ角ゴ Pro W3" charset="0"/>
              <a:cs typeface="Arial"/>
            </a:endParaRPr>
          </a:p>
          <a:p>
            <a:pPr algn="ctr">
              <a:lnSpc>
                <a:spcPct val="90000"/>
              </a:lnSpc>
              <a:spcAft>
                <a:spcPts val="0"/>
              </a:spcAft>
              <a:defRPr/>
            </a:pPr>
            <a:r>
              <a:rPr lang="en-US" sz="3600" b="1" dirty="0">
                <a:solidFill>
                  <a:srgbClr val="27799A"/>
                </a:solidFill>
                <a:latin typeface="Cambria Math" panose="02040503050406030204" pitchFamily="18" charset="0"/>
                <a:ea typeface="Cambria Math" panose="02040503050406030204" pitchFamily="18" charset="0"/>
                <a:cs typeface="Arial"/>
              </a:rPr>
              <a:t>Creating a Relationship Centered Classroom Through SEL Practices</a:t>
            </a:r>
          </a:p>
          <a:p>
            <a:pPr algn="ctr">
              <a:lnSpc>
                <a:spcPct val="90000"/>
              </a:lnSpc>
              <a:spcAft>
                <a:spcPts val="0"/>
              </a:spcAft>
              <a:defRPr/>
            </a:pPr>
            <a:endParaRPr lang="en-US" sz="3600" b="1" dirty="0">
              <a:solidFill>
                <a:srgbClr val="27799A"/>
              </a:solidFill>
              <a:latin typeface="Cambria Math" panose="02040503050406030204" pitchFamily="18" charset="0"/>
              <a:ea typeface="Cambria Math" panose="02040503050406030204" pitchFamily="18" charset="0"/>
              <a:cs typeface="Arial"/>
            </a:endParaRPr>
          </a:p>
          <a:p>
            <a:pPr algn="ctr">
              <a:lnSpc>
                <a:spcPct val="90000"/>
              </a:lnSpc>
              <a:spcAft>
                <a:spcPts val="0"/>
              </a:spcAft>
              <a:defRPr/>
            </a:pPr>
            <a:r>
              <a:rPr lang="en-US" sz="2800" b="1" dirty="0">
                <a:solidFill>
                  <a:srgbClr val="27799A"/>
                </a:solidFill>
                <a:latin typeface="Cambria Math" panose="02040503050406030204" pitchFamily="18" charset="0"/>
                <a:ea typeface="Cambria Math" panose="02040503050406030204" pitchFamily="18" charset="0"/>
                <a:cs typeface="Arial"/>
              </a:rPr>
              <a:t>Christine Merle</a:t>
            </a:r>
          </a:p>
          <a:p>
            <a:pPr algn="ctr">
              <a:lnSpc>
                <a:spcPct val="90000"/>
              </a:lnSpc>
              <a:spcAft>
                <a:spcPts val="0"/>
              </a:spcAft>
              <a:defRPr/>
            </a:pPr>
            <a:r>
              <a:rPr lang="en-US" sz="2800" b="1" dirty="0">
                <a:solidFill>
                  <a:srgbClr val="27799A"/>
                </a:solidFill>
                <a:latin typeface="Cambria Math" panose="02040503050406030204" pitchFamily="18" charset="0"/>
                <a:ea typeface="Cambria Math" panose="02040503050406030204" pitchFamily="18" charset="0"/>
                <a:cs typeface="Arial"/>
              </a:rPr>
              <a:t>cmerle@childrensinstitute.net</a:t>
            </a:r>
          </a:p>
        </p:txBody>
      </p:sp>
      <p:pic>
        <p:nvPicPr>
          <p:cNvPr id="15363" name="Picture 5" descr="CI-logo-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6" y="0"/>
            <a:ext cx="3860634" cy="2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865420" y="0"/>
            <a:ext cx="5278580" cy="2030223"/>
          </a:xfrm>
          <a:prstGeom prst="rect">
            <a:avLst/>
          </a:prstGeom>
          <a:solidFill>
            <a:schemeClr val="bg1"/>
          </a:solidFill>
        </p:spPr>
      </p:pic>
    </p:spTree>
    <p:extLst>
      <p:ext uri="{BB962C8B-B14F-4D97-AF65-F5344CB8AC3E}">
        <p14:creationId xmlns:p14="http://schemas.microsoft.com/office/powerpoint/2010/main" val="469016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“Flipping Your Lid”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233488"/>
            <a:ext cx="781050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30" y="6352986"/>
            <a:ext cx="1066800" cy="410308"/>
          </a:xfrm>
          <a:prstGeom prst="rect">
            <a:avLst/>
          </a:prstGeom>
        </p:spPr>
      </p:pic>
    </p:spTree>
    <p:extLst>
      <p:ext uri="{BB962C8B-B14F-4D97-AF65-F5344CB8AC3E}">
        <p14:creationId xmlns:p14="http://schemas.microsoft.com/office/powerpoint/2010/main" val="86562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5 Competency Sort</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800" dirty="0"/>
              <a:t>Which competency feels most comfortable for you?  Least comfortable for you?  </a:t>
            </a:r>
          </a:p>
          <a:p>
            <a:pPr>
              <a:buFont typeface="Wingdings" panose="05000000000000000000" pitchFamily="2" charset="2"/>
              <a:buChar char="q"/>
            </a:pPr>
            <a:endParaRPr lang="en-US" sz="2800" dirty="0"/>
          </a:p>
          <a:p>
            <a:pPr marL="0" indent="0"/>
            <a:endParaRPr lang="en-US" sz="2800" dirty="0"/>
          </a:p>
          <a:p>
            <a:pPr>
              <a:buFont typeface="Wingdings" panose="05000000000000000000" pitchFamily="2" charset="2"/>
              <a:buChar char="q"/>
            </a:pPr>
            <a:r>
              <a:rPr lang="en-US" sz="2800" dirty="0"/>
              <a:t>Think about your students – which competency are they strongest in?  Which competency do they need the most support?  </a:t>
            </a:r>
          </a:p>
          <a:p>
            <a:pPr marL="0" indent="0"/>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324600"/>
            <a:ext cx="1382045" cy="531556"/>
          </a:xfrm>
          <a:prstGeom prst="rect">
            <a:avLst/>
          </a:prstGeom>
        </p:spPr>
      </p:pic>
    </p:spTree>
    <p:extLst>
      <p:ext uri="{BB962C8B-B14F-4D97-AF65-F5344CB8AC3E}">
        <p14:creationId xmlns:p14="http://schemas.microsoft.com/office/powerpoint/2010/main" val="133423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0588" cy="1143000"/>
          </a:xfrm>
        </p:spPr>
        <p:txBody>
          <a:bodyPr>
            <a:normAutofit fontScale="90000"/>
          </a:bodyPr>
          <a:lstStyle/>
          <a:p>
            <a:r>
              <a:rPr lang="en-US" b="1" dirty="0">
                <a:latin typeface="Arial Black" panose="020B0A04020102020204" pitchFamily="34" charset="0"/>
              </a:rPr>
              <a:t>What Does SEL Look Like in Schools?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248400"/>
            <a:ext cx="1436203" cy="552386"/>
          </a:xfrm>
          <a:prstGeom prst="rect">
            <a:avLst/>
          </a:prstGeom>
        </p:spPr>
      </p:pic>
      <p:sp>
        <p:nvSpPr>
          <p:cNvPr id="5" name="Content Placeholder 4"/>
          <p:cNvSpPr>
            <a:spLocks noGrp="1"/>
          </p:cNvSpPr>
          <p:nvPr>
            <p:ph idx="1"/>
          </p:nvPr>
        </p:nvSpPr>
        <p:spPr/>
        <p:txBody>
          <a:bodyPr>
            <a:normAutofit/>
          </a:bodyPr>
          <a:lstStyle/>
          <a:p>
            <a:pPr marL="457200" indent="-457200">
              <a:buClr>
                <a:srgbClr val="27799A"/>
              </a:buClr>
              <a:buFont typeface="Wingdings" panose="05000000000000000000" pitchFamily="2" charset="2"/>
              <a:buChar char="v"/>
            </a:pPr>
            <a:r>
              <a:rPr lang="en-US" sz="2800" dirty="0">
                <a:latin typeface="Cambria Math" panose="02040503050406030204" pitchFamily="18" charset="0"/>
                <a:ea typeface="Cambria Math" panose="02040503050406030204" pitchFamily="18" charset="0"/>
              </a:rPr>
              <a:t>Explicit instruction</a:t>
            </a:r>
          </a:p>
          <a:p>
            <a:pPr marL="457200" indent="-457200">
              <a:buClr>
                <a:srgbClr val="27799A"/>
              </a:buClr>
              <a:buFont typeface="Wingdings" panose="05000000000000000000" pitchFamily="2" charset="2"/>
              <a:buChar char="v"/>
            </a:pPr>
            <a:r>
              <a:rPr lang="en-US" sz="2800" dirty="0">
                <a:latin typeface="Cambria Math" panose="02040503050406030204" pitchFamily="18" charset="0"/>
                <a:ea typeface="Cambria Math" panose="02040503050406030204" pitchFamily="18" charset="0"/>
              </a:rPr>
              <a:t>Classroom practices </a:t>
            </a:r>
          </a:p>
          <a:p>
            <a:pPr marL="457200" indent="-457200">
              <a:buClr>
                <a:srgbClr val="27799A"/>
              </a:buClr>
              <a:buFont typeface="Wingdings" panose="05000000000000000000" pitchFamily="2" charset="2"/>
              <a:buChar char="v"/>
            </a:pPr>
            <a:r>
              <a:rPr lang="en-US" sz="2800" dirty="0">
                <a:latin typeface="Cambria Math" panose="02040503050406030204" pitchFamily="18" charset="0"/>
                <a:ea typeface="Cambria Math" panose="02040503050406030204" pitchFamily="18" charset="0"/>
              </a:rPr>
              <a:t>Schoolwide practices</a:t>
            </a:r>
          </a:p>
          <a:p>
            <a:pPr marL="457200" indent="-457200">
              <a:buClr>
                <a:srgbClr val="27799A"/>
              </a:buClr>
              <a:buFont typeface="Wingdings" panose="05000000000000000000" pitchFamily="2" charset="2"/>
              <a:buChar char="v"/>
            </a:pPr>
            <a:r>
              <a:rPr lang="en-US" sz="2800" dirty="0">
                <a:latin typeface="Cambria Math" panose="02040503050406030204" pitchFamily="18" charset="0"/>
                <a:ea typeface="Cambria Math" panose="02040503050406030204" pitchFamily="18" charset="0"/>
              </a:rPr>
              <a:t>Changes in policy and procedure</a:t>
            </a:r>
          </a:p>
          <a:p>
            <a:pPr marL="0" indent="0">
              <a:buClr>
                <a:srgbClr val="27799A"/>
              </a:buClr>
            </a:pPr>
            <a:endParaRPr lang="en-US" sz="28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1819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Practices that Promote SEL</a:t>
            </a:r>
          </a:p>
        </p:txBody>
      </p:sp>
      <p:sp>
        <p:nvSpPr>
          <p:cNvPr id="3" name="Content Placeholder 2"/>
          <p:cNvSpPr>
            <a:spLocks noGrp="1"/>
          </p:cNvSpPr>
          <p:nvPr>
            <p:ph idx="1"/>
          </p:nvPr>
        </p:nvSpPr>
        <p:spPr/>
        <p:txBody>
          <a:bodyPr/>
          <a:lstStyle/>
          <a:p>
            <a:pPr marL="0" indent="0"/>
            <a:r>
              <a:rPr lang="en-US" sz="2400" dirty="0"/>
              <a:t>Look through them as a table – try to prioritize them. </a:t>
            </a:r>
          </a:p>
          <a:p>
            <a:pPr marL="0" indent="0"/>
            <a:endParaRPr lang="en-US" sz="2400" dirty="0"/>
          </a:p>
          <a:p>
            <a:pPr lvl="1">
              <a:buFont typeface="Arial" panose="020B0604020202020204" pitchFamily="34" charset="0"/>
              <a:buChar char="•"/>
            </a:pPr>
            <a:r>
              <a:rPr lang="en-US" sz="2400" dirty="0"/>
              <a:t>Which do you see consistently being used?  Which ones do you sometimes see?  Which do you never observe? </a:t>
            </a:r>
          </a:p>
          <a:p>
            <a:pPr marL="457200" lvl="1" indent="0">
              <a:buNone/>
            </a:pPr>
            <a:endParaRPr lang="en-US" sz="2400" dirty="0"/>
          </a:p>
        </p:txBody>
      </p:sp>
      <p:pic>
        <p:nvPicPr>
          <p:cNvPr id="3075" name="Picture 3" descr="C:\Users\cmerle\AppData\Local\Microsoft\Windows\Temporary Internet Files\Content.IE5\ZUXCWHDG\Puzzle-Pieces-e13612549169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495800"/>
            <a:ext cx="2287339" cy="16379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324600"/>
            <a:ext cx="1382045" cy="531556"/>
          </a:xfrm>
          <a:prstGeom prst="rect">
            <a:avLst/>
          </a:prstGeom>
        </p:spPr>
      </p:pic>
    </p:spTree>
    <p:extLst>
      <p:ext uri="{BB962C8B-B14F-4D97-AF65-F5344CB8AC3E}">
        <p14:creationId xmlns:p14="http://schemas.microsoft.com/office/powerpoint/2010/main" val="2589767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8"/>
          <p:cNvPicPr preferRelativeResize="0"/>
          <p:nvPr/>
        </p:nvPicPr>
        <p:blipFill rotWithShape="1">
          <a:blip r:embed="rId3">
            <a:alphaModFix amt="50000"/>
          </a:blip>
          <a:srcRect t="28906" b="28906"/>
          <a:stretch/>
        </p:blipFill>
        <p:spPr>
          <a:xfrm>
            <a:off x="0" y="1"/>
            <a:ext cx="9144002" cy="6857991"/>
          </a:xfrm>
          <a:prstGeom prst="rect">
            <a:avLst/>
          </a:prstGeom>
          <a:noFill/>
          <a:ln>
            <a:noFill/>
          </a:ln>
        </p:spPr>
      </p:pic>
      <p:sp>
        <p:nvSpPr>
          <p:cNvPr id="150" name="Google Shape;150;p28"/>
          <p:cNvSpPr txBox="1">
            <a:spLocks noGrp="1"/>
          </p:cNvSpPr>
          <p:nvPr>
            <p:ph type="ctrTitle"/>
          </p:nvPr>
        </p:nvSpPr>
        <p:spPr>
          <a:xfrm>
            <a:off x="1837575" y="1668700"/>
            <a:ext cx="5445900" cy="352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Visible Learning - </a:t>
            </a:r>
            <a:endParaRPr dirty="0"/>
          </a:p>
          <a:p>
            <a:pPr marL="0" lvl="0" indent="0" algn="ctr" rtl="0">
              <a:spcBef>
                <a:spcPts val="0"/>
              </a:spcBef>
              <a:spcAft>
                <a:spcPts val="0"/>
              </a:spcAft>
              <a:buNone/>
            </a:pPr>
            <a:r>
              <a:rPr lang="en"/>
              <a:t>John Hattie</a:t>
            </a:r>
            <a:endParaRPr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5867400"/>
            <a:ext cx="1597025" cy="82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799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9"/>
          <p:cNvPicPr preferRelativeResize="0"/>
          <p:nvPr/>
        </p:nvPicPr>
        <p:blipFill rotWithShape="1">
          <a:blip r:embed="rId3">
            <a:alphaModFix/>
          </a:blip>
          <a:srcRect l="3496" r="3505"/>
          <a:stretch/>
        </p:blipFill>
        <p:spPr>
          <a:xfrm>
            <a:off x="1524000" y="685800"/>
            <a:ext cx="6705600" cy="4800602"/>
          </a:xfrm>
          <a:prstGeom prst="rect">
            <a:avLst/>
          </a:prstGeom>
          <a:noFill/>
          <a:ln>
            <a:noFill/>
          </a:ln>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912" y="6117061"/>
            <a:ext cx="1255712" cy="64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400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body" idx="1"/>
          </p:nvPr>
        </p:nvSpPr>
        <p:spPr>
          <a:xfrm>
            <a:off x="1200250" y="1633367"/>
            <a:ext cx="2762100" cy="369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tx1"/>
                </a:solidFill>
              </a:rPr>
              <a:t>Teacher Language</a:t>
            </a:r>
            <a:endParaRPr sz="2400" dirty="0">
              <a:solidFill>
                <a:schemeClr val="tx1"/>
              </a:solidFill>
            </a:endParaRPr>
          </a:p>
          <a:p>
            <a:pPr marL="0" lvl="0" indent="0" algn="ctr" rtl="0">
              <a:spcBef>
                <a:spcPts val="1600"/>
              </a:spcBef>
              <a:spcAft>
                <a:spcPts val="1600"/>
              </a:spcAft>
              <a:buNone/>
            </a:pPr>
            <a:r>
              <a:rPr lang="en" sz="2400" dirty="0">
                <a:solidFill>
                  <a:schemeClr val="tx1"/>
                </a:solidFill>
              </a:rPr>
              <a:t>Feedback = .73</a:t>
            </a:r>
            <a:endParaRPr sz="2400" dirty="0">
              <a:solidFill>
                <a:schemeClr val="tx1"/>
              </a:solidFill>
            </a:endParaRPr>
          </a:p>
        </p:txBody>
      </p:sp>
      <p:sp>
        <p:nvSpPr>
          <p:cNvPr id="161" name="Google Shape;161;p30"/>
          <p:cNvSpPr txBox="1">
            <a:spLocks noGrp="1"/>
          </p:cNvSpPr>
          <p:nvPr>
            <p:ph type="body" idx="2"/>
          </p:nvPr>
        </p:nvSpPr>
        <p:spPr>
          <a:xfrm>
            <a:off x="5181550" y="1633367"/>
            <a:ext cx="2762100" cy="369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Student Centered Discipline</a:t>
            </a:r>
            <a:endParaRPr sz="2400" dirty="0"/>
          </a:p>
          <a:p>
            <a:pPr marL="0" lvl="0" indent="0" algn="ctr" rtl="0">
              <a:spcBef>
                <a:spcPts val="1600"/>
              </a:spcBef>
              <a:spcAft>
                <a:spcPts val="1600"/>
              </a:spcAft>
              <a:buNone/>
            </a:pPr>
            <a:r>
              <a:rPr lang="en" sz="2400"/>
              <a:t>Classroom Management = .52</a:t>
            </a:r>
            <a:endParaRPr sz="2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172200"/>
            <a:ext cx="1142999" cy="58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236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body" idx="1"/>
          </p:nvPr>
        </p:nvSpPr>
        <p:spPr>
          <a:xfrm>
            <a:off x="1200250" y="1633367"/>
            <a:ext cx="2762100" cy="369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tx1"/>
                </a:solidFill>
              </a:rPr>
              <a:t>Responsibility and Choice</a:t>
            </a:r>
            <a:endParaRPr sz="2400" dirty="0">
              <a:solidFill>
                <a:schemeClr val="tx1"/>
              </a:solidFill>
            </a:endParaRPr>
          </a:p>
          <a:p>
            <a:pPr marL="0" lvl="0" indent="0" algn="ctr" rtl="0">
              <a:spcBef>
                <a:spcPts val="1600"/>
              </a:spcBef>
              <a:spcAft>
                <a:spcPts val="1600"/>
              </a:spcAft>
              <a:buNone/>
            </a:pPr>
            <a:r>
              <a:rPr lang="en" sz="2400" dirty="0">
                <a:solidFill>
                  <a:schemeClr val="tx1"/>
                </a:solidFill>
              </a:rPr>
              <a:t>Creativity Projects = .65</a:t>
            </a:r>
            <a:endParaRPr sz="2400" dirty="0">
              <a:solidFill>
                <a:schemeClr val="tx1"/>
              </a:solidFill>
            </a:endParaRPr>
          </a:p>
        </p:txBody>
      </p:sp>
      <p:sp>
        <p:nvSpPr>
          <p:cNvPr id="167" name="Google Shape;167;p31"/>
          <p:cNvSpPr txBox="1">
            <a:spLocks noGrp="1"/>
          </p:cNvSpPr>
          <p:nvPr>
            <p:ph type="body" idx="2"/>
          </p:nvPr>
        </p:nvSpPr>
        <p:spPr>
          <a:xfrm>
            <a:off x="5181550" y="1633367"/>
            <a:ext cx="2762100" cy="369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Warmth &amp; Support</a:t>
            </a:r>
            <a:endParaRPr sz="1800" dirty="0"/>
          </a:p>
          <a:p>
            <a:pPr marL="0" lvl="0" indent="0" algn="ctr" rtl="0">
              <a:spcBef>
                <a:spcPts val="1600"/>
              </a:spcBef>
              <a:spcAft>
                <a:spcPts val="0"/>
              </a:spcAft>
              <a:buNone/>
            </a:pPr>
            <a:r>
              <a:rPr lang="en" sz="1800"/>
              <a:t>Teacher Student Relationships = .72</a:t>
            </a:r>
            <a:endParaRPr sz="1800" dirty="0"/>
          </a:p>
          <a:p>
            <a:pPr marL="0" lvl="0" indent="0" algn="ctr" rtl="0">
              <a:spcBef>
                <a:spcPts val="1600"/>
              </a:spcBef>
              <a:spcAft>
                <a:spcPts val="0"/>
              </a:spcAft>
              <a:buNone/>
            </a:pPr>
            <a:r>
              <a:rPr lang="en" sz="1800"/>
              <a:t>Classroom Cohesion = .53</a:t>
            </a:r>
            <a:endParaRPr sz="1800" dirty="0"/>
          </a:p>
          <a:p>
            <a:pPr marL="0" lvl="0" indent="0" algn="ctr" rtl="0">
              <a:spcBef>
                <a:spcPts val="1600"/>
              </a:spcBef>
              <a:spcAft>
                <a:spcPts val="1600"/>
              </a:spcAft>
              <a:buNone/>
            </a:pPr>
            <a:r>
              <a:rPr lang="en" sz="1800"/>
              <a:t>Peer influences = .53</a:t>
            </a:r>
            <a:endParaRPr sz="18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5200"/>
            <a:ext cx="1004315" cy="51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755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body" idx="1"/>
          </p:nvPr>
        </p:nvSpPr>
        <p:spPr>
          <a:xfrm>
            <a:off x="1200250" y="1633367"/>
            <a:ext cx="2762100" cy="369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tx1"/>
                </a:solidFill>
              </a:rPr>
              <a:t>Cooperative Learning</a:t>
            </a:r>
            <a:endParaRPr sz="2400" dirty="0">
              <a:solidFill>
                <a:schemeClr val="tx1"/>
              </a:solidFill>
            </a:endParaRPr>
          </a:p>
          <a:p>
            <a:pPr marL="0" lvl="0" indent="0" algn="ctr" rtl="0">
              <a:spcBef>
                <a:spcPts val="1600"/>
              </a:spcBef>
              <a:spcAft>
                <a:spcPts val="0"/>
              </a:spcAft>
              <a:buNone/>
            </a:pPr>
            <a:r>
              <a:rPr lang="en" sz="2400" dirty="0">
                <a:solidFill>
                  <a:schemeClr val="tx1"/>
                </a:solidFill>
              </a:rPr>
              <a:t>.41</a:t>
            </a:r>
            <a:endParaRPr sz="2400" dirty="0">
              <a:solidFill>
                <a:schemeClr val="tx1"/>
              </a:solidFill>
            </a:endParaRPr>
          </a:p>
          <a:p>
            <a:pPr marL="0" lvl="0" indent="0" algn="ctr" rtl="0">
              <a:spcBef>
                <a:spcPts val="1600"/>
              </a:spcBef>
              <a:spcAft>
                <a:spcPts val="1600"/>
              </a:spcAft>
              <a:buNone/>
            </a:pPr>
            <a:r>
              <a:rPr lang="en" sz="2400" dirty="0">
                <a:solidFill>
                  <a:schemeClr val="tx1"/>
                </a:solidFill>
              </a:rPr>
              <a:t>Small Group Learning = .49</a:t>
            </a:r>
            <a:endParaRPr sz="2400" dirty="0">
              <a:solidFill>
                <a:schemeClr val="tx1"/>
              </a:solidFill>
            </a:endParaRPr>
          </a:p>
        </p:txBody>
      </p:sp>
      <p:sp>
        <p:nvSpPr>
          <p:cNvPr id="173" name="Google Shape;173;p32"/>
          <p:cNvSpPr txBox="1">
            <a:spLocks noGrp="1"/>
          </p:cNvSpPr>
          <p:nvPr>
            <p:ph type="body" idx="2"/>
          </p:nvPr>
        </p:nvSpPr>
        <p:spPr>
          <a:xfrm>
            <a:off x="5181550" y="1633367"/>
            <a:ext cx="2762100" cy="369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Self Reflection &amp; Self Assessment</a:t>
            </a:r>
            <a:endParaRPr sz="1800" dirty="0"/>
          </a:p>
          <a:p>
            <a:pPr marL="0" lvl="0" indent="0" algn="ctr" rtl="0">
              <a:spcBef>
                <a:spcPts val="1600"/>
              </a:spcBef>
              <a:spcAft>
                <a:spcPts val="0"/>
              </a:spcAft>
              <a:buNone/>
            </a:pPr>
            <a:r>
              <a:rPr lang="en" sz="1800"/>
              <a:t>Self reporting grades = 1.44</a:t>
            </a:r>
            <a:endParaRPr sz="1800" dirty="0"/>
          </a:p>
          <a:p>
            <a:pPr marL="0" lvl="0" indent="0" algn="ctr" rtl="0">
              <a:spcBef>
                <a:spcPts val="1600"/>
              </a:spcBef>
              <a:spcAft>
                <a:spcPts val="1600"/>
              </a:spcAft>
              <a:buNone/>
            </a:pPr>
            <a:r>
              <a:rPr lang="en" sz="1800"/>
              <a:t>Self verbalizing or self-questioning = .64</a:t>
            </a:r>
            <a:endParaRPr sz="18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31921"/>
            <a:ext cx="1152492" cy="59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563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body" idx="1"/>
          </p:nvPr>
        </p:nvSpPr>
        <p:spPr>
          <a:xfrm>
            <a:off x="1200250" y="1294233"/>
            <a:ext cx="2762100" cy="40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tx1"/>
                </a:solidFill>
              </a:rPr>
              <a:t>Balanced Instruction</a:t>
            </a:r>
            <a:endParaRPr sz="1800" dirty="0">
              <a:solidFill>
                <a:schemeClr val="tx1"/>
              </a:solidFill>
            </a:endParaRPr>
          </a:p>
          <a:p>
            <a:pPr marL="0" lvl="0" indent="0" algn="ctr" rtl="0">
              <a:spcBef>
                <a:spcPts val="1600"/>
              </a:spcBef>
              <a:spcAft>
                <a:spcPts val="0"/>
              </a:spcAft>
              <a:buNone/>
            </a:pPr>
            <a:r>
              <a:rPr lang="en" sz="1800" dirty="0">
                <a:solidFill>
                  <a:schemeClr val="tx1"/>
                </a:solidFill>
              </a:rPr>
              <a:t>Direct instruction = .59</a:t>
            </a:r>
            <a:endParaRPr sz="1800" dirty="0">
              <a:solidFill>
                <a:schemeClr val="tx1"/>
              </a:solidFill>
            </a:endParaRPr>
          </a:p>
          <a:p>
            <a:pPr marL="0" lvl="0" indent="0" algn="ctr" rtl="0">
              <a:spcBef>
                <a:spcPts val="1600"/>
              </a:spcBef>
              <a:spcAft>
                <a:spcPts val="0"/>
              </a:spcAft>
              <a:buNone/>
            </a:pPr>
            <a:r>
              <a:rPr lang="en" sz="1800" dirty="0">
                <a:solidFill>
                  <a:schemeClr val="tx1"/>
                </a:solidFill>
              </a:rPr>
              <a:t>Small Group Learning = .49</a:t>
            </a:r>
            <a:endParaRPr sz="1800" dirty="0">
              <a:solidFill>
                <a:schemeClr val="tx1"/>
              </a:solidFill>
            </a:endParaRPr>
          </a:p>
          <a:p>
            <a:pPr marL="0" lvl="0" indent="0" algn="ctr" rtl="0">
              <a:spcBef>
                <a:spcPts val="1600"/>
              </a:spcBef>
              <a:spcAft>
                <a:spcPts val="0"/>
              </a:spcAft>
              <a:buNone/>
            </a:pPr>
            <a:r>
              <a:rPr lang="en" sz="1800" dirty="0">
                <a:solidFill>
                  <a:schemeClr val="tx1"/>
                </a:solidFill>
              </a:rPr>
              <a:t>Reciprocal teaching = .74</a:t>
            </a:r>
            <a:endParaRPr sz="1800" dirty="0">
              <a:solidFill>
                <a:schemeClr val="tx1"/>
              </a:solidFill>
            </a:endParaRPr>
          </a:p>
          <a:p>
            <a:pPr marL="0" lvl="0" indent="0" algn="ctr" rtl="0">
              <a:spcBef>
                <a:spcPts val="1600"/>
              </a:spcBef>
              <a:spcAft>
                <a:spcPts val="1600"/>
              </a:spcAft>
              <a:buNone/>
            </a:pPr>
            <a:r>
              <a:rPr lang="en" sz="1800" dirty="0">
                <a:solidFill>
                  <a:schemeClr val="tx1"/>
                </a:solidFill>
              </a:rPr>
              <a:t>Cooperative Learning = .41</a:t>
            </a:r>
            <a:endParaRPr sz="1800" dirty="0">
              <a:solidFill>
                <a:schemeClr val="tx1"/>
              </a:solidFill>
            </a:endParaRPr>
          </a:p>
        </p:txBody>
      </p:sp>
      <p:sp>
        <p:nvSpPr>
          <p:cNvPr id="179" name="Google Shape;179;p33"/>
          <p:cNvSpPr txBox="1">
            <a:spLocks noGrp="1"/>
          </p:cNvSpPr>
          <p:nvPr>
            <p:ph type="body" idx="2"/>
          </p:nvPr>
        </p:nvSpPr>
        <p:spPr>
          <a:xfrm>
            <a:off x="5181550" y="1294233"/>
            <a:ext cx="2762100" cy="369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Academic Press &amp; Expectations</a:t>
            </a:r>
            <a:endParaRPr sz="2400" dirty="0"/>
          </a:p>
          <a:p>
            <a:pPr marL="0" lvl="0" indent="0" algn="ctr" rtl="0">
              <a:spcBef>
                <a:spcPts val="1600"/>
              </a:spcBef>
              <a:spcAft>
                <a:spcPts val="0"/>
              </a:spcAft>
              <a:buNone/>
            </a:pPr>
            <a:r>
              <a:rPr lang="en" sz="2400"/>
              <a:t>Teacher Expectations = .43</a:t>
            </a:r>
            <a:endParaRPr sz="2400" dirty="0"/>
          </a:p>
          <a:p>
            <a:pPr marL="0" lvl="0" indent="0" algn="ctr" rtl="0">
              <a:spcBef>
                <a:spcPts val="1600"/>
              </a:spcBef>
              <a:spcAft>
                <a:spcPts val="1600"/>
              </a:spcAft>
              <a:buNone/>
            </a:pPr>
            <a:r>
              <a:rPr lang="en" sz="2400"/>
              <a:t>Not Labeling Students = .61</a:t>
            </a:r>
            <a:endParaRPr sz="24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278033"/>
            <a:ext cx="798513" cy="41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94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Introductions</a:t>
            </a:r>
          </a:p>
        </p:txBody>
      </p:sp>
      <p:sp>
        <p:nvSpPr>
          <p:cNvPr id="3" name="Content Placeholder 2"/>
          <p:cNvSpPr>
            <a:spLocks noGrp="1"/>
          </p:cNvSpPr>
          <p:nvPr>
            <p:ph idx="1"/>
          </p:nvPr>
        </p:nvSpPr>
        <p:spPr/>
        <p:txBody>
          <a:bodyPr/>
          <a:lstStyle/>
          <a:p>
            <a:pPr marL="0" indent="0" algn="ctr"/>
            <a:r>
              <a:rPr lang="en-US" sz="3200" dirty="0"/>
              <a:t>What makes your school</a:t>
            </a:r>
          </a:p>
          <a:p>
            <a:pPr marL="0" indent="0" algn="ctr"/>
            <a:r>
              <a:rPr lang="en-US" sz="3200" dirty="0"/>
              <a:t>“DIFFERENT”?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 y="6248400"/>
            <a:ext cx="1544778" cy="594145"/>
          </a:xfrm>
          <a:prstGeom prst="rect">
            <a:avLst/>
          </a:prstGeom>
        </p:spPr>
      </p:pic>
      <p:pic>
        <p:nvPicPr>
          <p:cNvPr id="1027" name="Picture 3" descr="C:\Users\cmerle\AppData\Local\Microsoft\Windows\Temporary Internet Files\Content.IE5\DXQBMJRA\different_ways_of_life_by_darkangelp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971800"/>
            <a:ext cx="3962400" cy="305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33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4"/>
          <p:cNvSpPr txBox="1">
            <a:spLocks noGrp="1"/>
          </p:cNvSpPr>
          <p:nvPr>
            <p:ph type="body" idx="1"/>
          </p:nvPr>
        </p:nvSpPr>
        <p:spPr>
          <a:xfrm>
            <a:off x="1216675" y="1371033"/>
            <a:ext cx="2762100" cy="369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tx1"/>
                </a:solidFill>
              </a:rPr>
              <a:t>Competence Building</a:t>
            </a:r>
            <a:endParaRPr sz="2400" dirty="0">
              <a:solidFill>
                <a:schemeClr val="tx1"/>
              </a:solidFill>
            </a:endParaRPr>
          </a:p>
          <a:p>
            <a:pPr marL="0" lvl="0" indent="0" algn="ctr" rtl="0">
              <a:spcBef>
                <a:spcPts val="1600"/>
              </a:spcBef>
              <a:spcAft>
                <a:spcPts val="0"/>
              </a:spcAft>
              <a:buNone/>
            </a:pPr>
            <a:r>
              <a:rPr lang="en" sz="2400" dirty="0">
                <a:solidFill>
                  <a:schemeClr val="tx1"/>
                </a:solidFill>
              </a:rPr>
              <a:t>Social Skills Programs = .40</a:t>
            </a:r>
            <a:endParaRPr sz="2400" dirty="0">
              <a:solidFill>
                <a:schemeClr val="tx1"/>
              </a:solidFill>
            </a:endParaRPr>
          </a:p>
          <a:p>
            <a:pPr marL="0" lvl="0" indent="0" algn="ctr" rtl="0">
              <a:spcBef>
                <a:spcPts val="1600"/>
              </a:spcBef>
              <a:spcAft>
                <a:spcPts val="1600"/>
              </a:spcAft>
              <a:buNone/>
            </a:pPr>
            <a:r>
              <a:rPr lang="en" sz="2400" dirty="0">
                <a:solidFill>
                  <a:schemeClr val="tx1"/>
                </a:solidFill>
              </a:rPr>
              <a:t>Worked examples = .57</a:t>
            </a:r>
            <a:endParaRPr sz="2400" dirty="0">
              <a:solidFill>
                <a:schemeClr val="tx1"/>
              </a:solidFill>
            </a:endParaRPr>
          </a:p>
        </p:txBody>
      </p:sp>
      <p:sp>
        <p:nvSpPr>
          <p:cNvPr id="185" name="Google Shape;185;p34"/>
          <p:cNvSpPr txBox="1">
            <a:spLocks noGrp="1"/>
          </p:cNvSpPr>
          <p:nvPr>
            <p:ph type="body" idx="2"/>
          </p:nvPr>
        </p:nvSpPr>
        <p:spPr>
          <a:xfrm>
            <a:off x="5181550" y="1633367"/>
            <a:ext cx="2762100" cy="369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Classroom Discussion</a:t>
            </a:r>
            <a:endParaRPr sz="3000" dirty="0"/>
          </a:p>
          <a:p>
            <a:pPr marL="0" lvl="0" indent="0" algn="ctr" rtl="0">
              <a:spcBef>
                <a:spcPts val="1600"/>
              </a:spcBef>
              <a:spcAft>
                <a:spcPts val="1600"/>
              </a:spcAft>
              <a:buNone/>
            </a:pPr>
            <a:r>
              <a:rPr lang="en" sz="3000"/>
              <a:t>.82</a:t>
            </a:r>
            <a:endParaRPr sz="30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0"/>
            <a:ext cx="1300670" cy="66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875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7797800" cy="1143000"/>
          </a:xfrm>
        </p:spPr>
        <p:txBody>
          <a:bodyPr>
            <a:noAutofit/>
          </a:bodyPr>
          <a:lstStyle/>
          <a:p>
            <a:pPr algn="ctr"/>
            <a:r>
              <a:rPr lang="en-US" sz="2800" b="1" dirty="0">
                <a:latin typeface="Arial Black" panose="020B0A04020102020204" pitchFamily="34" charset="0"/>
              </a:rPr>
              <a:t>Factors that Impact Relationship-Centered Classrooms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6058"/>
            <a:ext cx="1295400" cy="498231"/>
          </a:xfrm>
          <a:prstGeom prst="rect">
            <a:avLst/>
          </a:prstGeom>
        </p:spPr>
      </p:pic>
      <p:sp>
        <p:nvSpPr>
          <p:cNvPr id="5" name="Content Placeholder 4"/>
          <p:cNvSpPr>
            <a:spLocks noGrp="1"/>
          </p:cNvSpPr>
          <p:nvPr>
            <p:ph idx="1"/>
          </p:nvPr>
        </p:nvSpPr>
        <p:spPr/>
        <p:txBody>
          <a:bodyPr>
            <a:normAutofit fontScale="92500" lnSpcReduction="10000"/>
          </a:bodyPr>
          <a:lstStyle/>
          <a:p>
            <a:pPr marL="457200" indent="-457200">
              <a:buClr>
                <a:srgbClr val="27799A"/>
              </a:buClr>
              <a:buFont typeface="Wingdings" panose="05000000000000000000" pitchFamily="2" charset="2"/>
              <a:buChar char="Ø"/>
            </a:pPr>
            <a:r>
              <a:rPr lang="en-US" sz="2800" b="1" dirty="0">
                <a:latin typeface="Cambria Math" panose="02040503050406030204" pitchFamily="18" charset="0"/>
                <a:ea typeface="Cambria Math" panose="02040503050406030204" pitchFamily="18" charset="0"/>
              </a:rPr>
              <a:t>Greeting</a:t>
            </a:r>
            <a:r>
              <a:rPr lang="en-US" sz="2800" dirty="0">
                <a:latin typeface="Cambria Math" panose="02040503050406030204" pitchFamily="18" charset="0"/>
                <a:ea typeface="Cambria Math" panose="02040503050406030204" pitchFamily="18" charset="0"/>
              </a:rPr>
              <a:t> – </a:t>
            </a:r>
            <a:r>
              <a:rPr lang="en-US" sz="2800" i="1" dirty="0">
                <a:latin typeface="Cambria Math" panose="02040503050406030204" pitchFamily="18" charset="0"/>
                <a:ea typeface="Cambria Math" panose="02040503050406030204" pitchFamily="18" charset="0"/>
              </a:rPr>
              <a:t>Welcoming Students with a Smile</a:t>
            </a:r>
          </a:p>
          <a:p>
            <a:pPr marL="457200" indent="-457200">
              <a:buClr>
                <a:srgbClr val="27799A"/>
              </a:buClr>
              <a:buFont typeface="Wingdings" panose="05000000000000000000" pitchFamily="2" charset="2"/>
              <a:buChar char="Ø"/>
            </a:pPr>
            <a:endParaRPr lang="en-US" sz="2800" i="1" dirty="0">
              <a:latin typeface="Cambria Math" panose="02040503050406030204" pitchFamily="18" charset="0"/>
              <a:ea typeface="Cambria Math" panose="02040503050406030204" pitchFamily="18" charset="0"/>
            </a:endParaRPr>
          </a:p>
          <a:p>
            <a:pPr marL="457200" indent="-457200">
              <a:buClr>
                <a:srgbClr val="27799A"/>
              </a:buClr>
              <a:buFont typeface="Wingdings" panose="05000000000000000000" pitchFamily="2" charset="2"/>
              <a:buChar char="Ø"/>
            </a:pPr>
            <a:endParaRPr lang="en-US" sz="2800" i="1" dirty="0">
              <a:latin typeface="Cambria Math" panose="02040503050406030204" pitchFamily="18" charset="0"/>
              <a:ea typeface="Cambria Math" panose="02040503050406030204" pitchFamily="18" charset="0"/>
            </a:endParaRPr>
          </a:p>
          <a:p>
            <a:pPr marL="457200" indent="-457200">
              <a:buClr>
                <a:srgbClr val="27799A"/>
              </a:buClr>
              <a:buFont typeface="Wingdings" panose="05000000000000000000" pitchFamily="2" charset="2"/>
              <a:buChar char="Ø"/>
            </a:pPr>
            <a:endParaRPr lang="en-US" sz="2800" i="1" dirty="0">
              <a:latin typeface="Cambria Math" panose="02040503050406030204" pitchFamily="18" charset="0"/>
              <a:ea typeface="Cambria Math" panose="02040503050406030204" pitchFamily="18" charset="0"/>
            </a:endParaRPr>
          </a:p>
          <a:p>
            <a:pPr marL="457200" indent="-457200">
              <a:buClr>
                <a:srgbClr val="27799A"/>
              </a:buClr>
              <a:buFont typeface="Wingdings" panose="05000000000000000000" pitchFamily="2" charset="2"/>
              <a:buChar char="Ø"/>
            </a:pPr>
            <a:endParaRPr lang="en-US" sz="2800" i="1" dirty="0">
              <a:latin typeface="Cambria Math" panose="02040503050406030204" pitchFamily="18" charset="0"/>
              <a:ea typeface="Cambria Math" panose="02040503050406030204" pitchFamily="18" charset="0"/>
            </a:endParaRPr>
          </a:p>
          <a:p>
            <a:pPr marL="457200" indent="-457200">
              <a:buClr>
                <a:srgbClr val="27799A"/>
              </a:buClr>
              <a:buFont typeface="Wingdings" panose="05000000000000000000" pitchFamily="2" charset="2"/>
              <a:buChar char="Ø"/>
            </a:pPr>
            <a:endParaRPr lang="en-US" sz="2800" i="1" dirty="0">
              <a:latin typeface="Cambria Math" panose="02040503050406030204" pitchFamily="18" charset="0"/>
              <a:ea typeface="Cambria Math" panose="02040503050406030204" pitchFamily="18" charset="0"/>
            </a:endParaRPr>
          </a:p>
          <a:p>
            <a:pPr marL="457200" indent="-457200">
              <a:buClr>
                <a:srgbClr val="27799A"/>
              </a:buClr>
              <a:buFont typeface="Wingdings" panose="05000000000000000000" pitchFamily="2" charset="2"/>
              <a:buChar char="Ø"/>
            </a:pPr>
            <a:endParaRPr lang="en-US" sz="2800" b="1" i="1" dirty="0">
              <a:latin typeface="Cambria Math" panose="02040503050406030204" pitchFamily="18" charset="0"/>
              <a:ea typeface="Cambria Math" panose="02040503050406030204" pitchFamily="18" charset="0"/>
            </a:endParaRPr>
          </a:p>
          <a:p>
            <a:pPr marL="457200" indent="-457200">
              <a:buClr>
                <a:srgbClr val="27799A"/>
              </a:buClr>
              <a:buFont typeface="Wingdings" panose="05000000000000000000" pitchFamily="2" charset="2"/>
              <a:buChar char="Ø"/>
            </a:pPr>
            <a:r>
              <a:rPr lang="en-US" sz="2800" b="1" dirty="0">
                <a:latin typeface="Cambria Math" panose="02040503050406030204" pitchFamily="18" charset="0"/>
                <a:ea typeface="Cambria Math" panose="02040503050406030204" pitchFamily="18" charset="0"/>
              </a:rPr>
              <a:t>Warmth &amp; Support</a:t>
            </a:r>
          </a:p>
          <a:p>
            <a:pPr marL="457200" indent="-457200">
              <a:buClr>
                <a:srgbClr val="27799A"/>
              </a:buClr>
              <a:buFont typeface="Wingdings" panose="05000000000000000000" pitchFamily="2" charset="2"/>
              <a:buChar char="Ø"/>
            </a:pPr>
            <a:r>
              <a:rPr lang="en-US" sz="2800" b="1" dirty="0">
                <a:latin typeface="Cambria Math" panose="02040503050406030204" pitchFamily="18" charset="0"/>
                <a:ea typeface="Cambria Math" panose="02040503050406030204" pitchFamily="18" charset="0"/>
              </a:rPr>
              <a:t>Teacher Language</a:t>
            </a:r>
          </a:p>
          <a:p>
            <a:pPr marL="457200" indent="-457200">
              <a:buClr>
                <a:srgbClr val="27799A"/>
              </a:buClr>
              <a:buFont typeface="Wingdings" panose="05000000000000000000" pitchFamily="2" charset="2"/>
              <a:buChar char="Ø"/>
            </a:pPr>
            <a:endParaRPr lang="en-US" sz="2800" i="1" dirty="0">
              <a:latin typeface="Cambria Math" panose="02040503050406030204" pitchFamily="18" charset="0"/>
              <a:ea typeface="Cambria Math" panose="02040503050406030204" pitchFamily="18" charset="0"/>
            </a:endParaRPr>
          </a:p>
        </p:txBody>
      </p:sp>
      <p:pic>
        <p:nvPicPr>
          <p:cNvPr id="9218" name="Picture 2" descr="C:\Users\cmerle\AppData\Local\Microsoft\Windows\Temporary Internet Files\Content.IE5\YEY0WTKO\Little_Things_That_Make_Me_Smil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068689"/>
            <a:ext cx="268605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8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391400" cy="1143000"/>
          </a:xfrm>
        </p:spPr>
        <p:txBody>
          <a:bodyPr/>
          <a:lstStyle/>
          <a:p>
            <a:pPr algn="ctr"/>
            <a:r>
              <a:rPr lang="en-US" sz="2400" b="1" dirty="0">
                <a:latin typeface="Arial Black" panose="020B0A04020102020204" pitchFamily="34" charset="0"/>
              </a:rPr>
              <a:t>Factors that Impact Relationship-</a:t>
            </a:r>
            <a:br>
              <a:rPr lang="en-US" sz="2400" b="1" dirty="0">
                <a:latin typeface="Arial Black" panose="020B0A04020102020204" pitchFamily="34" charset="0"/>
              </a:rPr>
            </a:br>
            <a:r>
              <a:rPr lang="en-US" sz="2400" b="1" dirty="0">
                <a:latin typeface="Arial Black" panose="020B0A04020102020204" pitchFamily="34" charset="0"/>
              </a:rPr>
              <a:t>Centered Classrooms</a:t>
            </a:r>
            <a:endParaRPr lang="en-US" sz="2400" dirty="0"/>
          </a:p>
        </p:txBody>
      </p:sp>
      <p:sp>
        <p:nvSpPr>
          <p:cNvPr id="3" name="Content Placeholder 2"/>
          <p:cNvSpPr>
            <a:spLocks noGrp="1"/>
          </p:cNvSpPr>
          <p:nvPr>
            <p:ph idx="1"/>
          </p:nvPr>
        </p:nvSpPr>
        <p:spPr/>
        <p:txBody>
          <a:bodyPr/>
          <a:lstStyle/>
          <a:p>
            <a:pPr marL="457200" indent="-457200">
              <a:buClr>
                <a:srgbClr val="27799A"/>
              </a:buClr>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Getting to Know You</a:t>
            </a:r>
          </a:p>
          <a:p>
            <a:pPr marL="1257300" lvl="2" indent="-457200">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The Dot Project</a:t>
            </a:r>
          </a:p>
          <a:p>
            <a:pPr marL="1257300" lvl="2" indent="-457200">
              <a:buFont typeface="Wingdings" panose="05000000000000000000" pitchFamily="2" charset="2"/>
              <a:buChar char="Ø"/>
            </a:pPr>
            <a:endParaRPr lang="en-US" sz="2800" dirty="0">
              <a:latin typeface="Cambria Math" panose="02040503050406030204" pitchFamily="18" charset="0"/>
              <a:ea typeface="Cambria Math" panose="02040503050406030204" pitchFamily="18" charset="0"/>
            </a:endParaRPr>
          </a:p>
          <a:p>
            <a:endParaRPr lang="en-US" dirty="0"/>
          </a:p>
        </p:txBody>
      </p:sp>
      <p:pic>
        <p:nvPicPr>
          <p:cNvPr id="3074" name="Picture 2" descr="C:\Users\cmerle\AppData\Local\Microsoft\Windows\Temporary Internet Files\Content.IE5\DXQBMJRA\etsy_postcard___polka_dot_by_yats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819400"/>
            <a:ext cx="27051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7" y="6324600"/>
            <a:ext cx="1404860" cy="540331"/>
          </a:xfrm>
          <a:prstGeom prst="rect">
            <a:avLst/>
          </a:prstGeom>
        </p:spPr>
      </p:pic>
    </p:spTree>
    <p:extLst>
      <p:ext uri="{BB962C8B-B14F-4D97-AF65-F5344CB8AC3E}">
        <p14:creationId xmlns:p14="http://schemas.microsoft.com/office/powerpoint/2010/main" val="4287983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7797800" cy="1143000"/>
          </a:xfrm>
        </p:spPr>
        <p:txBody>
          <a:bodyPr>
            <a:noAutofit/>
          </a:bodyPr>
          <a:lstStyle/>
          <a:p>
            <a:pPr algn="ctr"/>
            <a:r>
              <a:rPr lang="en-US" sz="2800" b="1" dirty="0">
                <a:latin typeface="Arial Black" panose="020B0A04020102020204" pitchFamily="34" charset="0"/>
              </a:rPr>
              <a:t>Factors that Impact Relationship-Centered Classrooms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6058"/>
            <a:ext cx="1295400" cy="498231"/>
          </a:xfrm>
          <a:prstGeom prst="rect">
            <a:avLst/>
          </a:prstGeom>
        </p:spPr>
      </p:pic>
      <p:sp>
        <p:nvSpPr>
          <p:cNvPr id="5" name="Content Placeholder 4"/>
          <p:cNvSpPr>
            <a:spLocks noGrp="1"/>
          </p:cNvSpPr>
          <p:nvPr>
            <p:ph idx="1"/>
          </p:nvPr>
        </p:nvSpPr>
        <p:spPr/>
        <p:txBody>
          <a:bodyPr>
            <a:normAutofit/>
          </a:bodyPr>
          <a:lstStyle/>
          <a:p>
            <a:pPr marL="0" indent="0" algn="ctr">
              <a:buClr>
                <a:srgbClr val="27799A"/>
              </a:buClr>
            </a:pPr>
            <a:r>
              <a:rPr lang="en-US" sz="2800" dirty="0">
                <a:latin typeface="Cambria Math" panose="02040503050406030204" pitchFamily="18" charset="0"/>
                <a:ea typeface="Cambria Math" panose="02040503050406030204" pitchFamily="18" charset="0"/>
              </a:rPr>
              <a:t>STUDENT CHOICE</a:t>
            </a:r>
          </a:p>
        </p:txBody>
      </p:sp>
      <p:pic>
        <p:nvPicPr>
          <p:cNvPr id="7170" name="Picture 2" descr="C:\Users\cmerle\AppData\Local\Microsoft\Windows\Temporary Internet Files\Content.IE5\JXUC98GR\choic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161215"/>
            <a:ext cx="4648200" cy="404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454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24800" cy="1143000"/>
          </a:xfrm>
        </p:spPr>
        <p:txBody>
          <a:bodyPr>
            <a:noAutofit/>
          </a:bodyPr>
          <a:lstStyle/>
          <a:p>
            <a:r>
              <a:rPr lang="en-US" sz="3200" b="1" dirty="0">
                <a:latin typeface="Arial Black" panose="020B0A04020102020204" pitchFamily="34" charset="0"/>
              </a:rPr>
              <a:t>How we deliver choice matters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7" y="6324600"/>
            <a:ext cx="1404860" cy="540331"/>
          </a:xfrm>
          <a:prstGeom prst="rect">
            <a:avLst/>
          </a:prstGeom>
        </p:spPr>
      </p:pic>
      <p:sp>
        <p:nvSpPr>
          <p:cNvPr id="5" name="Content Placeholder 4"/>
          <p:cNvSpPr>
            <a:spLocks noGrp="1"/>
          </p:cNvSpPr>
          <p:nvPr>
            <p:ph idx="1"/>
          </p:nvPr>
        </p:nvSpPr>
        <p:spPr/>
        <p:txBody>
          <a:bodyPr>
            <a:normAutofit/>
          </a:bodyPr>
          <a:lstStyle/>
          <a:p>
            <a:pPr marL="514350" indent="-514350">
              <a:buClr>
                <a:srgbClr val="27799A"/>
              </a:buClr>
              <a:buFont typeface="+mj-lt"/>
              <a:buAutoNum type="arabicPeriod"/>
            </a:pPr>
            <a:r>
              <a:rPr lang="en-US" sz="2800" dirty="0">
                <a:latin typeface="Cambria Math" panose="02040503050406030204" pitchFamily="18" charset="0"/>
                <a:ea typeface="Cambria Math" panose="02040503050406030204" pitchFamily="18" charset="0"/>
              </a:rPr>
              <a:t>You may choose to ___________ or _____________.</a:t>
            </a:r>
          </a:p>
          <a:p>
            <a:pPr marL="514350" indent="-514350">
              <a:buClr>
                <a:srgbClr val="27799A"/>
              </a:buClr>
              <a:buFont typeface="+mj-lt"/>
              <a:buAutoNum type="arabicPeriod"/>
            </a:pPr>
            <a:r>
              <a:rPr lang="en-US" sz="2800" dirty="0">
                <a:latin typeface="Cambria Math" panose="02040503050406030204" pitchFamily="18" charset="0"/>
                <a:ea typeface="Cambria Math" panose="02040503050406030204" pitchFamily="18" charset="0"/>
              </a:rPr>
              <a:t>Which do you choose? </a:t>
            </a:r>
          </a:p>
          <a:p>
            <a:pPr marL="1314450" lvl="2" indent="-514350"/>
            <a:r>
              <a:rPr lang="en-US" sz="2800" dirty="0">
                <a:latin typeface="Cambria Math" panose="02040503050406030204" pitchFamily="18" charset="0"/>
                <a:ea typeface="Cambria Math" panose="02040503050406030204" pitchFamily="18" charset="0"/>
              </a:rPr>
              <a:t>Make sure that either choice gets the job done.</a:t>
            </a:r>
          </a:p>
          <a:p>
            <a:pPr marL="1314450" lvl="2" indent="-514350"/>
            <a:r>
              <a:rPr lang="en-US" sz="2800" dirty="0">
                <a:latin typeface="Cambria Math" panose="02040503050406030204" pitchFamily="18" charset="0"/>
                <a:ea typeface="Cambria Math" panose="02040503050406030204" pitchFamily="18" charset="0"/>
              </a:rPr>
              <a:t>Make sure that you can live with either choice. </a:t>
            </a:r>
          </a:p>
          <a:p>
            <a:pPr marL="514350" indent="-514350">
              <a:buClr>
                <a:srgbClr val="27799A"/>
              </a:buClr>
              <a:buFont typeface="+mj-lt"/>
              <a:buAutoNum type="arabicPeriod"/>
            </a:pPr>
            <a:r>
              <a:rPr lang="en-US" sz="2800" dirty="0">
                <a:latin typeface="Cambria Math" panose="02040503050406030204" pitchFamily="18" charset="0"/>
                <a:ea typeface="Cambria Math" panose="02040503050406030204" pitchFamily="18" charset="0"/>
              </a:rPr>
              <a:t>Wait for response.</a:t>
            </a:r>
          </a:p>
          <a:p>
            <a:pPr marL="514350" indent="-514350">
              <a:buClr>
                <a:srgbClr val="27799A"/>
              </a:buClr>
              <a:buFont typeface="+mj-lt"/>
              <a:buAutoNum type="arabicPeriod"/>
            </a:pPr>
            <a:r>
              <a:rPr lang="en-US" sz="2800" dirty="0">
                <a:latin typeface="Cambria Math" panose="02040503050406030204" pitchFamily="18" charset="0"/>
                <a:ea typeface="Cambria Math" panose="02040503050406030204" pitchFamily="18" charset="0"/>
              </a:rPr>
              <a:t>Reinforce the CHOICE.</a:t>
            </a:r>
          </a:p>
          <a:p>
            <a:pPr marL="514350" indent="-514350">
              <a:buClr>
                <a:srgbClr val="27799A"/>
              </a:buClr>
              <a:buFont typeface="+mj-lt"/>
              <a:buAutoNum type="arabicPeriod"/>
            </a:pPr>
            <a:r>
              <a:rPr lang="en-US" sz="2800" dirty="0">
                <a:latin typeface="Cambria Math" panose="02040503050406030204" pitchFamily="18" charset="0"/>
                <a:ea typeface="Cambria Math" panose="02040503050406030204" pitchFamily="18" charset="0"/>
              </a:rPr>
              <a:t>End with a “thank you”. </a:t>
            </a:r>
          </a:p>
        </p:txBody>
      </p:sp>
      <p:pic>
        <p:nvPicPr>
          <p:cNvPr id="8194" name="Picture 2" descr="C:\Users\cmerle\AppData\Local\Microsoft\Windows\Temporary Internet Files\Content.IE5\DXQBMJRA\Stick_figure_-_choi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14800"/>
            <a:ext cx="2006600" cy="200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624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24800" cy="1143000"/>
          </a:xfrm>
        </p:spPr>
        <p:txBody>
          <a:bodyPr>
            <a:noAutofit/>
          </a:bodyPr>
          <a:lstStyle/>
          <a:p>
            <a:r>
              <a:rPr lang="en-US" sz="3200" b="1" dirty="0">
                <a:latin typeface="Arial Black" panose="020B0A04020102020204" pitchFamily="34" charset="0"/>
              </a:rPr>
              <a:t>Choice: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7" y="6324600"/>
            <a:ext cx="1404860" cy="540331"/>
          </a:xfrm>
          <a:prstGeom prst="rect">
            <a:avLst/>
          </a:prstGeom>
        </p:spPr>
      </p:pic>
      <p:sp>
        <p:nvSpPr>
          <p:cNvPr id="5" name="Content Placeholder 4"/>
          <p:cNvSpPr>
            <a:spLocks noGrp="1"/>
          </p:cNvSpPr>
          <p:nvPr>
            <p:ph idx="1"/>
          </p:nvPr>
        </p:nvSpPr>
        <p:spPr/>
        <p:txBody>
          <a:bodyPr>
            <a:normAutofit/>
          </a:bodyPr>
          <a:lstStyle/>
          <a:p>
            <a:pPr marL="514350" indent="-514350">
              <a:buClr>
                <a:srgbClr val="27799A"/>
              </a:buClr>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Grouping Students</a:t>
            </a:r>
          </a:p>
          <a:p>
            <a:pPr marL="514350" indent="-514350">
              <a:buClr>
                <a:srgbClr val="27799A"/>
              </a:buClr>
              <a:buFont typeface="Wingdings" panose="05000000000000000000" pitchFamily="2" charset="2"/>
              <a:buChar char="Ø"/>
            </a:pPr>
            <a:endParaRPr lang="en-US" sz="2800" dirty="0">
              <a:latin typeface="Cambria Math" panose="02040503050406030204" pitchFamily="18" charset="0"/>
              <a:ea typeface="Cambria Math" panose="02040503050406030204" pitchFamily="18" charset="0"/>
            </a:endParaRPr>
          </a:p>
          <a:p>
            <a:pPr marL="514350" indent="-514350">
              <a:buClr>
                <a:srgbClr val="27799A"/>
              </a:buClr>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Sequencing of Activities</a:t>
            </a:r>
          </a:p>
          <a:p>
            <a:pPr marL="514350" indent="-514350">
              <a:buClr>
                <a:srgbClr val="27799A"/>
              </a:buClr>
              <a:buFont typeface="Wingdings" panose="05000000000000000000" pitchFamily="2" charset="2"/>
              <a:buChar char="Ø"/>
            </a:pPr>
            <a:endParaRPr lang="en-US" sz="2800" dirty="0">
              <a:latin typeface="Cambria Math" panose="02040503050406030204" pitchFamily="18" charset="0"/>
              <a:ea typeface="Cambria Math" panose="02040503050406030204" pitchFamily="18" charset="0"/>
            </a:endParaRPr>
          </a:p>
          <a:p>
            <a:pPr marL="514350" indent="-514350">
              <a:buClr>
                <a:srgbClr val="27799A"/>
              </a:buClr>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Differentiation</a:t>
            </a:r>
          </a:p>
          <a:p>
            <a:pPr marL="1771650" lvl="3" indent="-514350">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Content</a:t>
            </a:r>
          </a:p>
          <a:p>
            <a:pPr marL="1771650" lvl="3" indent="-514350">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Process</a:t>
            </a:r>
          </a:p>
          <a:p>
            <a:pPr marL="1771650" lvl="3" indent="-514350">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Product</a:t>
            </a:r>
          </a:p>
        </p:txBody>
      </p:sp>
    </p:spTree>
    <p:extLst>
      <p:ext uri="{BB962C8B-B14F-4D97-AF65-F5344CB8AC3E}">
        <p14:creationId xmlns:p14="http://schemas.microsoft.com/office/powerpoint/2010/main" val="3297733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5" y="14377"/>
            <a:ext cx="7888445" cy="1143000"/>
          </a:xfrm>
        </p:spPr>
        <p:txBody>
          <a:bodyPr>
            <a:normAutofit/>
          </a:bodyPr>
          <a:lstStyle/>
          <a:p>
            <a:pPr algn="ctr"/>
            <a:r>
              <a:rPr lang="en-US" sz="2800" b="1" dirty="0">
                <a:latin typeface="Arial Black" panose="020B0A04020102020204" pitchFamily="34" charset="0"/>
              </a:rPr>
              <a:t>Factors that Impact Relationship-Centered Classrooms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5" y="6390478"/>
            <a:ext cx="1066800" cy="410308"/>
          </a:xfrm>
          <a:prstGeom prst="rect">
            <a:avLst/>
          </a:prstGeom>
        </p:spPr>
      </p:pic>
      <p:sp>
        <p:nvSpPr>
          <p:cNvPr id="5" name="Content Placeholder 4"/>
          <p:cNvSpPr>
            <a:spLocks noGrp="1"/>
          </p:cNvSpPr>
          <p:nvPr>
            <p:ph idx="1"/>
          </p:nvPr>
        </p:nvSpPr>
        <p:spPr/>
        <p:txBody>
          <a:bodyPr>
            <a:normAutofit/>
          </a:bodyPr>
          <a:lstStyle/>
          <a:p>
            <a:pPr marL="457200" indent="-457200">
              <a:buFont typeface="+mj-lt"/>
              <a:buAutoNum type="arabicPeriod"/>
            </a:pPr>
            <a:r>
              <a:rPr lang="en-US" dirty="0"/>
              <a:t>Discussion Strategies  - </a:t>
            </a:r>
            <a:r>
              <a:rPr lang="en-US" i="1" dirty="0"/>
              <a:t>Visible Learning </a:t>
            </a:r>
            <a:r>
              <a:rPr lang="en-US" dirty="0"/>
              <a:t>John Hattie .82</a:t>
            </a:r>
          </a:p>
          <a:p>
            <a:pPr lvl="1" indent="-342900">
              <a:buFont typeface="Wingdings" panose="05000000000000000000" pitchFamily="2" charset="2"/>
              <a:buChar char="ü"/>
            </a:pPr>
            <a:r>
              <a:rPr lang="en-US" dirty="0"/>
              <a:t>Inner/Outer Circle</a:t>
            </a:r>
          </a:p>
          <a:p>
            <a:pPr lvl="1" indent="-342900">
              <a:buFont typeface="Wingdings" panose="05000000000000000000" pitchFamily="2" charset="2"/>
              <a:buChar char="ü"/>
            </a:pPr>
            <a:r>
              <a:rPr lang="en-US" dirty="0"/>
              <a:t>Back to Back/Front to Front</a:t>
            </a:r>
          </a:p>
          <a:p>
            <a:pPr lvl="1" indent="-342900">
              <a:buFont typeface="Wingdings" panose="05000000000000000000" pitchFamily="2" charset="2"/>
              <a:buChar char="ü"/>
            </a:pPr>
            <a:r>
              <a:rPr lang="en-US" dirty="0"/>
              <a:t>Socratic Seminar/Fishbowl</a:t>
            </a:r>
          </a:p>
          <a:p>
            <a:pPr lvl="1" indent="-342900">
              <a:buFont typeface="Wingdings" panose="05000000000000000000" pitchFamily="2" charset="2"/>
              <a:buChar char="ü"/>
            </a:pPr>
            <a:r>
              <a:rPr lang="en-US" dirty="0"/>
              <a:t>Discussion Mapping</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337943"/>
            <a:ext cx="3867150" cy="2529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233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239000" cy="1143000"/>
          </a:xfrm>
        </p:spPr>
        <p:txBody>
          <a:bodyPr/>
          <a:lstStyle/>
          <a:p>
            <a:pPr algn="ctr"/>
            <a:r>
              <a:rPr lang="en-US" b="1" dirty="0"/>
              <a:t>Your Closure for Today!!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77" y="6324600"/>
            <a:ext cx="1404860" cy="540331"/>
          </a:xfrm>
          <a:prstGeom prst="rect">
            <a:avLst/>
          </a:prstGeom>
        </p:spPr>
      </p:pic>
      <p:sp>
        <p:nvSpPr>
          <p:cNvPr id="3" name="Content Placeholder 2"/>
          <p:cNvSpPr>
            <a:spLocks noGrp="1"/>
          </p:cNvSpPr>
          <p:nvPr>
            <p:ph idx="1"/>
          </p:nvPr>
        </p:nvSpPr>
        <p:spPr/>
        <p:txBody>
          <a:bodyPr/>
          <a:lstStyle/>
          <a:p>
            <a:pPr marL="0" indent="0" algn="ctr"/>
            <a:r>
              <a:rPr lang="en-US" sz="3600" dirty="0"/>
              <a:t>When I think about what makes my school “different”, what did I learn today that could enrich and support that difference?</a:t>
            </a:r>
          </a:p>
        </p:txBody>
      </p:sp>
      <p:pic>
        <p:nvPicPr>
          <p:cNvPr id="6146" name="Picture 2" descr="C:\Users\cmerle\AppData\Local\Microsoft\Windows\Temporary Internet Files\Content.IE5\YEY0WTKO\closed%20sign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50116"/>
            <a:ext cx="2016606" cy="187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111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315200" cy="990600"/>
          </a:xfrm>
        </p:spPr>
        <p:txBody>
          <a:bodyPr/>
          <a:lstStyle/>
          <a:p>
            <a:pPr algn="ctr"/>
            <a:r>
              <a:rPr lang="en-US" dirty="0"/>
              <a:t>Thank you for your attention and participation!</a:t>
            </a:r>
          </a:p>
        </p:txBody>
      </p:sp>
      <p:sp>
        <p:nvSpPr>
          <p:cNvPr id="3" name="Content Placeholder 2"/>
          <p:cNvSpPr>
            <a:spLocks noGrp="1"/>
          </p:cNvSpPr>
          <p:nvPr>
            <p:ph idx="1"/>
          </p:nvPr>
        </p:nvSpPr>
        <p:spPr/>
        <p:txBody>
          <a:bodyPr/>
          <a:lstStyle/>
          <a:p>
            <a:pPr algn="ctr"/>
            <a:r>
              <a:rPr lang="en-US" sz="2400" dirty="0"/>
              <a:t>Please don’t hesitate to contact us if we can support your work in any way. </a:t>
            </a:r>
          </a:p>
          <a:p>
            <a:pPr algn="ctr"/>
            <a:r>
              <a:rPr lang="en-US" sz="2400" dirty="0"/>
              <a:t> </a:t>
            </a:r>
          </a:p>
          <a:p>
            <a:pPr algn="ctr"/>
            <a:r>
              <a:rPr lang="en-US" sz="2400" dirty="0"/>
              <a:t>Christine Merle </a:t>
            </a:r>
            <a:r>
              <a:rPr lang="en-US" sz="2400" dirty="0">
                <a:hlinkClick r:id="rId2"/>
              </a:rPr>
              <a:t>cmerle@childrensinstitute.net</a:t>
            </a:r>
            <a:endParaRPr lang="en-US" sz="2400" dirty="0"/>
          </a:p>
          <a:p>
            <a:pPr algn="ctr"/>
            <a:r>
              <a:rPr lang="en-US" sz="2400" dirty="0"/>
              <a:t>585-295-1000X281</a:t>
            </a:r>
          </a:p>
          <a:p>
            <a:pPr algn="ctr"/>
            <a:endParaRPr lang="en-US" sz="24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7" y="6324600"/>
            <a:ext cx="1404860" cy="540331"/>
          </a:xfrm>
          <a:prstGeom prst="rect">
            <a:avLst/>
          </a:prstGeom>
        </p:spPr>
      </p:pic>
    </p:spTree>
    <p:extLst>
      <p:ext uri="{BB962C8B-B14F-4D97-AF65-F5344CB8AC3E}">
        <p14:creationId xmlns:p14="http://schemas.microsoft.com/office/powerpoint/2010/main" val="2287550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for Today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t>Review Social Emotional Learning definition, the brain connection and the 5 competencies</a:t>
            </a:r>
          </a:p>
          <a:p>
            <a:pPr>
              <a:buFont typeface="Arial" panose="020B0604020202020204" pitchFamily="34" charset="0"/>
              <a:buChar char="•"/>
            </a:pPr>
            <a:r>
              <a:rPr lang="en-US" sz="2400" dirty="0"/>
              <a:t>Review practices that promote SEL and prioritize them for yourself</a:t>
            </a:r>
          </a:p>
          <a:p>
            <a:pPr>
              <a:buFont typeface="Arial" panose="020B0604020202020204" pitchFamily="34" charset="0"/>
              <a:buChar char="•"/>
            </a:pPr>
            <a:r>
              <a:rPr lang="en-US" sz="2400" dirty="0"/>
              <a:t>Focus on 3 practices that can change social emotional development in classrooms. </a:t>
            </a:r>
          </a:p>
        </p:txBody>
      </p:sp>
      <p:pic>
        <p:nvPicPr>
          <p:cNvPr id="2050" name="Picture 2" descr="C:\Users\cmerle\AppData\Local\Microsoft\Windows\Temporary Internet Files\Content.IE5\YEY0WTKO\6940185038_3705037f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634089"/>
            <a:ext cx="1803400" cy="180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3" y="6248400"/>
            <a:ext cx="1544778" cy="594145"/>
          </a:xfrm>
          <a:prstGeom prst="rect">
            <a:avLst/>
          </a:prstGeom>
        </p:spPr>
      </p:pic>
    </p:spTree>
    <p:extLst>
      <p:ext uri="{BB962C8B-B14F-4D97-AF65-F5344CB8AC3E}">
        <p14:creationId xmlns:p14="http://schemas.microsoft.com/office/powerpoint/2010/main" val="89209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rot="-615364">
            <a:off x="871127" y="712537"/>
            <a:ext cx="7408847" cy="5314493"/>
          </a:xfrm>
          <a:prstGeom prst="rect">
            <a:avLst/>
          </a:prstGeom>
          <a:gradFill flip="none" rotWithShape="1">
            <a:gsLst>
              <a:gs pos="0">
                <a:srgbClr val="97A133">
                  <a:tint val="66000"/>
                  <a:satMod val="160000"/>
                </a:srgbClr>
              </a:gs>
              <a:gs pos="50000">
                <a:srgbClr val="97A133">
                  <a:tint val="44500"/>
                  <a:satMod val="160000"/>
                </a:srgbClr>
              </a:gs>
              <a:gs pos="100000">
                <a:srgbClr val="97A133">
                  <a:tint val="23500"/>
                  <a:satMod val="160000"/>
                </a:srgbClr>
              </a:gs>
            </a:gsLst>
            <a:lin ang="0" scaled="1"/>
            <a:tileRect/>
          </a:gradFill>
          <a:ln>
            <a:noFill/>
          </a:ln>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dirty="0">
              <a:latin typeface="Times New Roman" pitchFamily="18" charset="0"/>
            </a:endParaRPr>
          </a:p>
        </p:txBody>
      </p:sp>
      <p:sp>
        <p:nvSpPr>
          <p:cNvPr id="7171" name="Rectangle 3"/>
          <p:cNvSpPr>
            <a:spLocks noGrp="1" noChangeArrowheads="1"/>
          </p:cNvSpPr>
          <p:nvPr>
            <p:ph type="title"/>
          </p:nvPr>
        </p:nvSpPr>
        <p:spPr>
          <a:xfrm>
            <a:off x="1146550" y="2209800"/>
            <a:ext cx="6858000" cy="2971800"/>
          </a:xfrm>
        </p:spPr>
        <p:txBody>
          <a:bodyPr rtlCol="0">
            <a:normAutofit fontScale="90000"/>
          </a:bodyPr>
          <a:lstStyle/>
          <a:p>
            <a:pPr algn="ctr" eaLnBrk="1" fontAlgn="auto" hangingPunct="1">
              <a:lnSpc>
                <a:spcPct val="150000"/>
              </a:lnSpc>
              <a:spcAft>
                <a:spcPts val="0"/>
              </a:spcAft>
              <a:defRPr/>
            </a:pPr>
            <a:r>
              <a:rPr lang="en-US" altLang="en-US" b="1" dirty="0">
                <a:latin typeface="Arial Black" panose="020B0A04020102020204" pitchFamily="34" charset="0"/>
              </a:rPr>
              <a:t>Think-Pair-Share</a:t>
            </a:r>
            <a:r>
              <a:rPr lang="en-US" altLang="en-US" sz="2800" b="1" dirty="0">
                <a:latin typeface="Arial Black" panose="020B0A04020102020204" pitchFamily="34" charset="0"/>
              </a:rPr>
              <a:t/>
            </a:r>
            <a:br>
              <a:rPr lang="en-US" altLang="en-US" sz="2800" b="1" dirty="0">
                <a:latin typeface="Arial Black" panose="020B0A04020102020204" pitchFamily="34" charset="0"/>
              </a:rPr>
            </a:br>
            <a:r>
              <a:rPr lang="en-US" altLang="en-US" sz="2800" dirty="0">
                <a:latin typeface="Cambria Math" panose="02040503050406030204" pitchFamily="18" charset="0"/>
                <a:ea typeface="Cambria Math" panose="02040503050406030204" pitchFamily="18" charset="0"/>
              </a:rPr>
              <a:t>What strengths, skills or attributes do you want the kids at your school to acquire by the time they graduate from high school? What do you hope that they will contribute to society? </a:t>
            </a:r>
            <a:br>
              <a:rPr lang="en-US" altLang="en-US" sz="2800" dirty="0">
                <a:latin typeface="Cambria Math" panose="02040503050406030204" pitchFamily="18" charset="0"/>
                <a:ea typeface="Cambria Math" panose="02040503050406030204" pitchFamily="18" charset="0"/>
              </a:rPr>
            </a:br>
            <a:endParaRPr lang="en-US" altLang="en-US" dirty="0">
              <a:latin typeface="Cambria Math" panose="02040503050406030204" pitchFamily="18" charset="0"/>
              <a:ea typeface="Cambria Math"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3" y="6248400"/>
            <a:ext cx="1544778" cy="594145"/>
          </a:xfrm>
          <a:prstGeom prst="rect">
            <a:avLst/>
          </a:prstGeom>
        </p:spPr>
      </p:pic>
    </p:spTree>
    <p:extLst>
      <p:ext uri="{BB962C8B-B14F-4D97-AF65-F5344CB8AC3E}">
        <p14:creationId xmlns:p14="http://schemas.microsoft.com/office/powerpoint/2010/main" val="8363188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What is SEL?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0" y="6357715"/>
            <a:ext cx="1300739" cy="500285"/>
          </a:xfrm>
          <a:prstGeom prst="rect">
            <a:avLst/>
          </a:prstGeom>
        </p:spPr>
      </p:pic>
      <p:sp>
        <p:nvSpPr>
          <p:cNvPr id="5" name="Content Placeholder 4"/>
          <p:cNvSpPr>
            <a:spLocks noGrp="1"/>
          </p:cNvSpPr>
          <p:nvPr>
            <p:ph idx="1"/>
          </p:nvPr>
        </p:nvSpPr>
        <p:spPr>
          <a:xfrm>
            <a:off x="457200" y="1600200"/>
            <a:ext cx="8382000" cy="4525963"/>
          </a:xfrm>
        </p:spPr>
        <p:txBody>
          <a:bodyPr/>
          <a:lstStyle/>
          <a:p>
            <a:pPr marL="0" lvl="0" indent="0" fontAlgn="base">
              <a:spcAft>
                <a:spcPct val="0"/>
              </a:spcAft>
              <a:buNone/>
            </a:pPr>
            <a:r>
              <a:rPr lang="en-US" sz="2800" kern="0" dirty="0">
                <a:solidFill>
                  <a:srgbClr val="000000"/>
                </a:solidFill>
                <a:latin typeface="Cambria Math" panose="02040503050406030204" pitchFamily="18" charset="0"/>
                <a:ea typeface="Cambria Math" panose="02040503050406030204" pitchFamily="18" charset="0"/>
              </a:rPr>
              <a:t>A </a:t>
            </a:r>
            <a:r>
              <a:rPr lang="en-US" sz="2800" u="sng" kern="0" dirty="0">
                <a:solidFill>
                  <a:srgbClr val="000000"/>
                </a:solidFill>
                <a:latin typeface="Cambria Math" panose="02040503050406030204" pitchFamily="18" charset="0"/>
                <a:ea typeface="Cambria Math" panose="02040503050406030204" pitchFamily="18" charset="0"/>
              </a:rPr>
              <a:t>process</a:t>
            </a:r>
            <a:r>
              <a:rPr lang="en-US" sz="2800" kern="0" dirty="0">
                <a:solidFill>
                  <a:srgbClr val="000000"/>
                </a:solidFill>
                <a:latin typeface="Cambria Math" panose="02040503050406030204" pitchFamily="18" charset="0"/>
                <a:ea typeface="Cambria Math" panose="02040503050406030204" pitchFamily="18" charset="0"/>
              </a:rPr>
              <a:t> through which children and adults gain and apply knowledge, attitudes, and skills to:</a:t>
            </a:r>
          </a:p>
          <a:p>
            <a:pPr lvl="1" fontAlgn="base">
              <a:spcBef>
                <a:spcPts val="1200"/>
              </a:spcBef>
              <a:spcAft>
                <a:spcPct val="0"/>
              </a:spcAft>
              <a:buFont typeface="Arial" panose="020B0604020202020204" pitchFamily="34" charset="0"/>
              <a:buChar char="•"/>
            </a:pPr>
            <a:r>
              <a:rPr lang="en-US" sz="2800" kern="0" dirty="0">
                <a:solidFill>
                  <a:srgbClr val="000000"/>
                </a:solidFill>
                <a:latin typeface="Cambria Math" panose="02040503050406030204" pitchFamily="18" charset="0"/>
                <a:ea typeface="Cambria Math" panose="02040503050406030204" pitchFamily="18" charset="0"/>
              </a:rPr>
              <a:t>Understand and manage emotions      </a:t>
            </a:r>
          </a:p>
          <a:p>
            <a:pPr lvl="1" fontAlgn="base">
              <a:spcAft>
                <a:spcPct val="0"/>
              </a:spcAft>
              <a:buFont typeface="Arial" panose="020B0604020202020204" pitchFamily="34" charset="0"/>
              <a:buChar char="•"/>
            </a:pPr>
            <a:r>
              <a:rPr lang="en-US" sz="2800" kern="0" dirty="0">
                <a:solidFill>
                  <a:srgbClr val="000000"/>
                </a:solidFill>
                <a:latin typeface="Cambria Math" panose="02040503050406030204" pitchFamily="18" charset="0"/>
                <a:ea typeface="Cambria Math" panose="02040503050406030204" pitchFamily="18" charset="0"/>
              </a:rPr>
              <a:t>Set and achieve positive goals                </a:t>
            </a:r>
          </a:p>
          <a:p>
            <a:pPr lvl="1" fontAlgn="base">
              <a:spcAft>
                <a:spcPct val="0"/>
              </a:spcAft>
              <a:buFont typeface="Arial" panose="020B0604020202020204" pitchFamily="34" charset="0"/>
              <a:buChar char="•"/>
            </a:pPr>
            <a:r>
              <a:rPr lang="en-US" sz="2800" kern="0" dirty="0">
                <a:solidFill>
                  <a:srgbClr val="000000"/>
                </a:solidFill>
                <a:latin typeface="Cambria Math" panose="02040503050406030204" pitchFamily="18" charset="0"/>
                <a:ea typeface="Cambria Math" panose="02040503050406030204" pitchFamily="18" charset="0"/>
              </a:rPr>
              <a:t>Feel and show empathy for others </a:t>
            </a:r>
          </a:p>
          <a:p>
            <a:pPr lvl="1" fontAlgn="base">
              <a:spcAft>
                <a:spcPct val="0"/>
              </a:spcAft>
              <a:buFont typeface="Arial" panose="020B0604020202020204" pitchFamily="34" charset="0"/>
              <a:buChar char="•"/>
            </a:pPr>
            <a:r>
              <a:rPr lang="en-US" sz="2800" kern="0" dirty="0">
                <a:solidFill>
                  <a:srgbClr val="000000"/>
                </a:solidFill>
                <a:latin typeface="Cambria Math" panose="02040503050406030204" pitchFamily="18" charset="0"/>
                <a:ea typeface="Cambria Math" panose="02040503050406030204" pitchFamily="18" charset="0"/>
              </a:rPr>
              <a:t>Establish and maintain positive relationships</a:t>
            </a:r>
          </a:p>
          <a:p>
            <a:pPr lvl="1" fontAlgn="base">
              <a:spcAft>
                <a:spcPct val="0"/>
              </a:spcAft>
              <a:buFont typeface="Arial" panose="020B0604020202020204" pitchFamily="34" charset="0"/>
              <a:buChar char="•"/>
            </a:pPr>
            <a:r>
              <a:rPr lang="en-US" sz="2800" kern="0" dirty="0">
                <a:solidFill>
                  <a:srgbClr val="000000"/>
                </a:solidFill>
                <a:latin typeface="Cambria Math" panose="02040503050406030204" pitchFamily="18" charset="0"/>
                <a:ea typeface="Cambria Math" panose="02040503050406030204" pitchFamily="18" charset="0"/>
              </a:rPr>
              <a:t>Make responsible decisions</a:t>
            </a:r>
          </a:p>
          <a:p>
            <a:endParaRPr lang="en-US" sz="28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20519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flipV="1">
            <a:off x="2103120" y="3737610"/>
            <a:ext cx="0" cy="38100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680460" y="3341370"/>
            <a:ext cx="0" cy="38100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334000" y="3749040"/>
            <a:ext cx="0" cy="38100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858000" y="3310890"/>
            <a:ext cx="0" cy="38100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382000" y="3760470"/>
            <a:ext cx="0" cy="38100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38200" y="3352800"/>
            <a:ext cx="0" cy="38100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1583" y="0"/>
            <a:ext cx="8510588" cy="1143000"/>
          </a:xfrm>
        </p:spPr>
        <p:txBody>
          <a:bodyPr/>
          <a:lstStyle/>
          <a:p>
            <a:r>
              <a:rPr lang="en-US" b="1" dirty="0">
                <a:latin typeface="Arial Black" panose="020B0A04020102020204" pitchFamily="34" charset="0"/>
              </a:rPr>
              <a:t>SEL is Developmental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30" y="6352986"/>
            <a:ext cx="1066800" cy="410308"/>
          </a:xfrm>
          <a:prstGeom prst="rect">
            <a:avLst/>
          </a:prstGeom>
        </p:spPr>
      </p:pic>
      <p:sp>
        <p:nvSpPr>
          <p:cNvPr id="15" name="Content Placeholder 2"/>
          <p:cNvSpPr txBox="1">
            <a:spLocks/>
          </p:cNvSpPr>
          <p:nvPr/>
        </p:nvSpPr>
        <p:spPr bwMode="auto">
          <a:xfrm>
            <a:off x="308768" y="1634490"/>
            <a:ext cx="8526463" cy="4114800"/>
          </a:xfrm>
          <a:prstGeom prst="rect">
            <a:avLst/>
          </a:prstGeom>
          <a:noFill/>
          <a:ln>
            <a:noFill/>
          </a:ln>
          <a:extLst>
            <a:ext uri="{909E8E84-426E-40DD-AFC4-6F175D3DCCD1}">
              <a14:hiddenFill xmlns:a14="http://schemas.microsoft.com/office/drawing/2010/main">
                <a:solidFill>
                  <a:srgbClr val="27799A"/>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27799A"/>
              </a:buClr>
              <a:buFont typeface="Wingdings" charset="0"/>
              <a:buChar char="v"/>
              <a:defRPr sz="20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r>
              <a:rPr lang="en-US" altLang="en-US" sz="3200" b="1" kern="0" dirty="0">
                <a:latin typeface="Cambria Math" pitchFamily="18" charset="0"/>
                <a:ea typeface="Cambria Math" pitchFamily="18" charset="0"/>
                <a:cs typeface="Cambria Math" pitchFamily="18" charset="0"/>
              </a:rPr>
              <a:t>Self-Management Skills</a:t>
            </a:r>
          </a:p>
          <a:p>
            <a:endParaRPr lang="en-US" altLang="en-US" sz="1800" kern="0" dirty="0">
              <a:latin typeface="Cambria Math" pitchFamily="18" charset="0"/>
              <a:ea typeface="Cambria Math" pitchFamily="18" charset="0"/>
              <a:cs typeface="Cambria Math" pitchFamily="18" charset="0"/>
            </a:endParaRPr>
          </a:p>
        </p:txBody>
      </p:sp>
      <p:cxnSp>
        <p:nvCxnSpPr>
          <p:cNvPr id="16" name="Straight Connector 15"/>
          <p:cNvCxnSpPr/>
          <p:nvPr/>
        </p:nvCxnSpPr>
        <p:spPr>
          <a:xfrm>
            <a:off x="533400" y="3733800"/>
            <a:ext cx="8153400"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1668" y="2633782"/>
            <a:ext cx="1453063" cy="677108"/>
          </a:xfrm>
          <a:prstGeom prst="rect">
            <a:avLst/>
          </a:prstGeom>
          <a:noFill/>
        </p:spPr>
        <p:txBody>
          <a:bodyPr wrap="square" rtlCol="0">
            <a:spAutoFit/>
          </a:bodyPr>
          <a:lstStyle/>
          <a:p>
            <a:pPr algn="ctr"/>
            <a:r>
              <a:rPr lang="en-US" sz="1400" b="1" dirty="0"/>
              <a:t>Kindergarten</a:t>
            </a:r>
          </a:p>
          <a:p>
            <a:pPr algn="ctr"/>
            <a:r>
              <a:rPr lang="en-US" sz="1200" dirty="0"/>
              <a:t>Identify feelings and emotions</a:t>
            </a:r>
          </a:p>
        </p:txBody>
      </p:sp>
      <p:sp>
        <p:nvSpPr>
          <p:cNvPr id="26" name="TextBox 25"/>
          <p:cNvSpPr txBox="1"/>
          <p:nvPr/>
        </p:nvSpPr>
        <p:spPr>
          <a:xfrm>
            <a:off x="1320459" y="4118610"/>
            <a:ext cx="1595212" cy="861774"/>
          </a:xfrm>
          <a:prstGeom prst="rect">
            <a:avLst/>
          </a:prstGeom>
          <a:noFill/>
        </p:spPr>
        <p:txBody>
          <a:bodyPr wrap="square" rtlCol="0">
            <a:spAutoFit/>
          </a:bodyPr>
          <a:lstStyle/>
          <a:p>
            <a:pPr algn="ctr"/>
            <a:r>
              <a:rPr lang="en-US" sz="1400" b="1" dirty="0"/>
              <a:t>Grade 5</a:t>
            </a:r>
          </a:p>
          <a:p>
            <a:pPr algn="ctr"/>
            <a:r>
              <a:rPr lang="en-US" sz="1200" dirty="0"/>
              <a:t>Begin to use strategies to manage emotions and be self-reflective</a:t>
            </a:r>
          </a:p>
        </p:txBody>
      </p:sp>
      <p:sp>
        <p:nvSpPr>
          <p:cNvPr id="27" name="TextBox 26"/>
          <p:cNvSpPr txBox="1"/>
          <p:nvPr/>
        </p:nvSpPr>
        <p:spPr>
          <a:xfrm>
            <a:off x="2732359" y="2468166"/>
            <a:ext cx="1896202" cy="861774"/>
          </a:xfrm>
          <a:prstGeom prst="rect">
            <a:avLst/>
          </a:prstGeom>
          <a:noFill/>
        </p:spPr>
        <p:txBody>
          <a:bodyPr wrap="square" rtlCol="0">
            <a:spAutoFit/>
          </a:bodyPr>
          <a:lstStyle/>
          <a:p>
            <a:pPr algn="ctr"/>
            <a:r>
              <a:rPr lang="en-US" sz="1400" b="1" dirty="0"/>
              <a:t>Grade 12</a:t>
            </a:r>
          </a:p>
          <a:p>
            <a:pPr algn="ctr"/>
            <a:r>
              <a:rPr lang="en-US" sz="1200" dirty="0"/>
              <a:t>More sophisticated use of strategies. Begin to seek help as needed</a:t>
            </a:r>
          </a:p>
        </p:txBody>
      </p:sp>
      <p:sp>
        <p:nvSpPr>
          <p:cNvPr id="28" name="TextBox 27"/>
          <p:cNvSpPr txBox="1"/>
          <p:nvPr/>
        </p:nvSpPr>
        <p:spPr>
          <a:xfrm>
            <a:off x="4267200" y="4118610"/>
            <a:ext cx="2286000" cy="861774"/>
          </a:xfrm>
          <a:prstGeom prst="rect">
            <a:avLst/>
          </a:prstGeom>
          <a:noFill/>
        </p:spPr>
        <p:txBody>
          <a:bodyPr wrap="square" rtlCol="0">
            <a:spAutoFit/>
          </a:bodyPr>
          <a:lstStyle/>
          <a:p>
            <a:pPr algn="ctr"/>
            <a:r>
              <a:rPr lang="en-US" sz="1400" b="1" dirty="0"/>
              <a:t>Early 20’s/College/First Job</a:t>
            </a:r>
          </a:p>
          <a:p>
            <a:pPr algn="ctr"/>
            <a:r>
              <a:rPr lang="en-US" sz="1200" dirty="0"/>
              <a:t>Understand impact on others</a:t>
            </a:r>
          </a:p>
          <a:p>
            <a:pPr algn="ctr"/>
            <a:r>
              <a:rPr lang="en-US" sz="1200" dirty="0"/>
              <a:t>Reliance on self vs. parents, caregivers and teachers</a:t>
            </a:r>
          </a:p>
        </p:txBody>
      </p:sp>
      <p:sp>
        <p:nvSpPr>
          <p:cNvPr id="29" name="TextBox 28"/>
          <p:cNvSpPr txBox="1"/>
          <p:nvPr/>
        </p:nvSpPr>
        <p:spPr>
          <a:xfrm>
            <a:off x="5714107" y="2449116"/>
            <a:ext cx="2330424" cy="861774"/>
          </a:xfrm>
          <a:prstGeom prst="rect">
            <a:avLst/>
          </a:prstGeom>
          <a:noFill/>
        </p:spPr>
        <p:txBody>
          <a:bodyPr wrap="square" rtlCol="0">
            <a:spAutoFit/>
          </a:bodyPr>
          <a:lstStyle/>
          <a:p>
            <a:pPr algn="ctr"/>
            <a:r>
              <a:rPr lang="en-US" sz="1400" b="1" dirty="0"/>
              <a:t>30’s – 50’s</a:t>
            </a:r>
          </a:p>
          <a:p>
            <a:pPr algn="ctr"/>
            <a:r>
              <a:rPr lang="en-US" sz="1200" dirty="0"/>
              <a:t>Exploring self-management in relation to others (e.g., coupling, cohabitating, parenting)</a:t>
            </a:r>
          </a:p>
        </p:txBody>
      </p:sp>
      <p:sp>
        <p:nvSpPr>
          <p:cNvPr id="30" name="TextBox 29"/>
          <p:cNvSpPr txBox="1"/>
          <p:nvPr/>
        </p:nvSpPr>
        <p:spPr>
          <a:xfrm>
            <a:off x="7247798" y="4144566"/>
            <a:ext cx="1896202" cy="861774"/>
          </a:xfrm>
          <a:prstGeom prst="rect">
            <a:avLst/>
          </a:prstGeom>
          <a:noFill/>
        </p:spPr>
        <p:txBody>
          <a:bodyPr wrap="square" rtlCol="0">
            <a:spAutoFit/>
          </a:bodyPr>
          <a:lstStyle/>
          <a:p>
            <a:pPr algn="ctr"/>
            <a:r>
              <a:rPr lang="en-US" sz="1400" b="1" dirty="0"/>
              <a:t>60’s and beyond</a:t>
            </a:r>
          </a:p>
          <a:p>
            <a:pPr algn="ctr"/>
            <a:r>
              <a:rPr lang="en-US" sz="1200" dirty="0"/>
              <a:t>Coping with life changes (e.g., aging), reemergence of relying on others </a:t>
            </a:r>
          </a:p>
        </p:txBody>
      </p:sp>
    </p:spTree>
    <p:extLst>
      <p:ext uri="{BB962C8B-B14F-4D97-AF65-F5344CB8AC3E}">
        <p14:creationId xmlns:p14="http://schemas.microsoft.com/office/powerpoint/2010/main" val="1752745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washoeschools.net/cms/lib08/NV01912265/Centricity/Domain/202/Images/CAS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74470"/>
            <a:ext cx="5486400" cy="5232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8229600" cy="1143000"/>
          </a:xfrm>
        </p:spPr>
        <p:txBody>
          <a:bodyPr>
            <a:normAutofit fontScale="90000"/>
          </a:bodyPr>
          <a:lstStyle/>
          <a:p>
            <a:r>
              <a:rPr lang="en-US" b="1" dirty="0">
                <a:latin typeface="Arial Black" panose="020B0A04020102020204" pitchFamily="34" charset="0"/>
              </a:rPr>
              <a:t>Core Social and Emotional Competencies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324600"/>
            <a:ext cx="1382045" cy="531556"/>
          </a:xfrm>
          <a:prstGeom prst="rect">
            <a:avLst/>
          </a:prstGeom>
        </p:spPr>
      </p:pic>
    </p:spTree>
    <p:extLst>
      <p:ext uri="{BB962C8B-B14F-4D97-AF65-F5344CB8AC3E}">
        <p14:creationId xmlns:p14="http://schemas.microsoft.com/office/powerpoint/2010/main" val="343746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91588" cy="1143000"/>
          </a:xfrm>
        </p:spPr>
        <p:txBody>
          <a:bodyPr/>
          <a:lstStyle/>
          <a:p>
            <a:r>
              <a:rPr lang="en-US" sz="6000" dirty="0">
                <a:latin typeface="Arial Black" panose="020B0A04020102020204" pitchFamily="34" charset="0"/>
              </a:rPr>
              <a:t>Kids are Kids!!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 y="6098836"/>
            <a:ext cx="1973825" cy="759163"/>
          </a:xfrm>
          <a:prstGeom prst="rect">
            <a:avLst/>
          </a:prstGeom>
        </p:spPr>
      </p:pic>
      <p:sp>
        <p:nvSpPr>
          <p:cNvPr id="5" name="Isosceles Triangle 4"/>
          <p:cNvSpPr/>
          <p:nvPr/>
        </p:nvSpPr>
        <p:spPr bwMode="auto">
          <a:xfrm>
            <a:off x="533400" y="1752600"/>
            <a:ext cx="3657600" cy="3810000"/>
          </a:xfrm>
          <a:prstGeom prst="triangl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cxnSp>
        <p:nvCxnSpPr>
          <p:cNvPr id="7" name="Straight Connector 6"/>
          <p:cNvCxnSpPr/>
          <p:nvPr/>
        </p:nvCxnSpPr>
        <p:spPr bwMode="auto">
          <a:xfrm>
            <a:off x="1219200" y="4191000"/>
            <a:ext cx="2286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a:off x="1752600" y="29718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1600200" y="4572000"/>
            <a:ext cx="1524000" cy="461665"/>
          </a:xfrm>
          <a:prstGeom prst="rect">
            <a:avLst/>
          </a:prstGeom>
          <a:solidFill>
            <a:srgbClr val="00B050"/>
          </a:solidFill>
        </p:spPr>
        <p:txBody>
          <a:bodyPr wrap="square" rtlCol="0">
            <a:spAutoFit/>
          </a:bodyPr>
          <a:lstStyle/>
          <a:p>
            <a:pPr algn="ctr"/>
            <a:r>
              <a:rPr lang="en-US" dirty="0"/>
              <a:t>80%</a:t>
            </a:r>
          </a:p>
        </p:txBody>
      </p:sp>
      <p:sp>
        <p:nvSpPr>
          <p:cNvPr id="11" name="TextBox 10"/>
          <p:cNvSpPr txBox="1"/>
          <p:nvPr/>
        </p:nvSpPr>
        <p:spPr>
          <a:xfrm>
            <a:off x="1676400" y="3429000"/>
            <a:ext cx="1371600" cy="457200"/>
          </a:xfrm>
          <a:prstGeom prst="rect">
            <a:avLst/>
          </a:prstGeom>
          <a:solidFill>
            <a:srgbClr val="FFFF00"/>
          </a:solidFill>
        </p:spPr>
        <p:txBody>
          <a:bodyPr wrap="square" rtlCol="0">
            <a:spAutoFit/>
          </a:bodyPr>
          <a:lstStyle/>
          <a:p>
            <a:pPr algn="ctr"/>
            <a:r>
              <a:rPr lang="en-US" dirty="0"/>
              <a:t>15%</a:t>
            </a:r>
          </a:p>
        </p:txBody>
      </p:sp>
      <p:sp>
        <p:nvSpPr>
          <p:cNvPr id="12" name="TextBox 11"/>
          <p:cNvSpPr txBox="1"/>
          <p:nvPr/>
        </p:nvSpPr>
        <p:spPr>
          <a:xfrm>
            <a:off x="2019300" y="2362200"/>
            <a:ext cx="685800" cy="461665"/>
          </a:xfrm>
          <a:prstGeom prst="rect">
            <a:avLst/>
          </a:prstGeom>
          <a:solidFill>
            <a:srgbClr val="FF0000"/>
          </a:solidFill>
        </p:spPr>
        <p:txBody>
          <a:bodyPr wrap="square" rtlCol="0">
            <a:spAutoFit/>
          </a:bodyPr>
          <a:lstStyle/>
          <a:p>
            <a:r>
              <a:rPr lang="en-US" dirty="0"/>
              <a:t>5%</a:t>
            </a:r>
          </a:p>
        </p:txBody>
      </p:sp>
      <p:sp>
        <p:nvSpPr>
          <p:cNvPr id="13" name="Isosceles Triangle 12"/>
          <p:cNvSpPr/>
          <p:nvPr/>
        </p:nvSpPr>
        <p:spPr bwMode="auto">
          <a:xfrm>
            <a:off x="4876800" y="1752600"/>
            <a:ext cx="3657600" cy="3810000"/>
          </a:xfrm>
          <a:prstGeom prst="triangl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sp>
        <p:nvSpPr>
          <p:cNvPr id="14" name="TextBox 13"/>
          <p:cNvSpPr txBox="1"/>
          <p:nvPr/>
        </p:nvSpPr>
        <p:spPr>
          <a:xfrm>
            <a:off x="6172200" y="4687874"/>
            <a:ext cx="1524000" cy="461665"/>
          </a:xfrm>
          <a:prstGeom prst="rect">
            <a:avLst/>
          </a:prstGeom>
          <a:solidFill>
            <a:srgbClr val="00B050"/>
          </a:solidFill>
        </p:spPr>
        <p:txBody>
          <a:bodyPr wrap="square" rtlCol="0">
            <a:spAutoFit/>
          </a:bodyPr>
          <a:lstStyle/>
          <a:p>
            <a:pPr algn="ctr"/>
            <a:r>
              <a:rPr lang="en-US" dirty="0"/>
              <a:t>70%</a:t>
            </a:r>
          </a:p>
        </p:txBody>
      </p:sp>
      <p:cxnSp>
        <p:nvCxnSpPr>
          <p:cNvPr id="15" name="Straight Connector 14"/>
          <p:cNvCxnSpPr/>
          <p:nvPr/>
        </p:nvCxnSpPr>
        <p:spPr bwMode="auto">
          <a:xfrm>
            <a:off x="5562600" y="4267200"/>
            <a:ext cx="2286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a:off x="6057900" y="3142463"/>
            <a:ext cx="1295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p:cNvSpPr txBox="1"/>
          <p:nvPr/>
        </p:nvSpPr>
        <p:spPr>
          <a:xfrm>
            <a:off x="6057900" y="3505200"/>
            <a:ext cx="1371600" cy="457200"/>
          </a:xfrm>
          <a:prstGeom prst="rect">
            <a:avLst/>
          </a:prstGeom>
          <a:solidFill>
            <a:srgbClr val="FFFF00"/>
          </a:solidFill>
        </p:spPr>
        <p:txBody>
          <a:bodyPr wrap="square" rtlCol="0">
            <a:spAutoFit/>
          </a:bodyPr>
          <a:lstStyle/>
          <a:p>
            <a:pPr algn="ctr"/>
            <a:r>
              <a:rPr lang="en-US" dirty="0"/>
              <a:t>20%</a:t>
            </a:r>
          </a:p>
        </p:txBody>
      </p:sp>
      <p:sp>
        <p:nvSpPr>
          <p:cNvPr id="19" name="TextBox 18"/>
          <p:cNvSpPr txBox="1"/>
          <p:nvPr/>
        </p:nvSpPr>
        <p:spPr>
          <a:xfrm>
            <a:off x="6305550" y="2514600"/>
            <a:ext cx="800100" cy="461665"/>
          </a:xfrm>
          <a:prstGeom prst="rect">
            <a:avLst/>
          </a:prstGeom>
          <a:solidFill>
            <a:srgbClr val="FF0000"/>
          </a:solidFill>
        </p:spPr>
        <p:txBody>
          <a:bodyPr wrap="square" rtlCol="0">
            <a:spAutoFit/>
          </a:bodyPr>
          <a:lstStyle/>
          <a:p>
            <a:r>
              <a:rPr lang="en-US" dirty="0"/>
              <a:t>10%</a:t>
            </a:r>
          </a:p>
        </p:txBody>
      </p:sp>
    </p:spTree>
    <p:extLst>
      <p:ext uri="{BB962C8B-B14F-4D97-AF65-F5344CB8AC3E}">
        <p14:creationId xmlns:p14="http://schemas.microsoft.com/office/powerpoint/2010/main" val="416034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 What difference does SEL make?</a:t>
            </a:r>
          </a:p>
        </p:txBody>
      </p:sp>
      <p:sp>
        <p:nvSpPr>
          <p:cNvPr id="3" name="Content Placeholder 2"/>
          <p:cNvSpPr>
            <a:spLocks noGrp="1"/>
          </p:cNvSpPr>
          <p:nvPr>
            <p:ph idx="1"/>
          </p:nvPr>
        </p:nvSpPr>
        <p:spPr/>
        <p:txBody>
          <a:bodyPr/>
          <a:lstStyle/>
          <a:p>
            <a:r>
              <a:rPr lang="en-US" sz="2400" dirty="0"/>
              <a:t>2011 Meta-analysis by Durlak, Weissberg, et al. </a:t>
            </a:r>
          </a:p>
          <a:p>
            <a:pPr>
              <a:buFont typeface="Wingdings" panose="05000000000000000000" pitchFamily="2" charset="2"/>
              <a:buChar char="ü"/>
            </a:pPr>
            <a:r>
              <a:rPr lang="en-US" sz="2400" dirty="0"/>
              <a:t>11 percentile point gain in academic achievement</a:t>
            </a:r>
          </a:p>
          <a:p>
            <a:pPr>
              <a:buFont typeface="Wingdings" panose="05000000000000000000" pitchFamily="2" charset="2"/>
              <a:buChar char="ü"/>
            </a:pPr>
            <a:r>
              <a:rPr lang="en-US" sz="2400" dirty="0"/>
              <a:t>Improved Classroom Behavior</a:t>
            </a:r>
          </a:p>
          <a:p>
            <a:pPr>
              <a:buFont typeface="Wingdings" panose="05000000000000000000" pitchFamily="2" charset="2"/>
              <a:buChar char="ü"/>
            </a:pPr>
            <a:r>
              <a:rPr lang="en-US" sz="2400" dirty="0"/>
              <a:t>Increased ability to manage stress and depression</a:t>
            </a:r>
          </a:p>
          <a:p>
            <a:pPr>
              <a:buFont typeface="Wingdings" panose="05000000000000000000" pitchFamily="2" charset="2"/>
              <a:buChar char="ü"/>
            </a:pPr>
            <a:r>
              <a:rPr lang="en-US" sz="2400" dirty="0"/>
              <a:t>Better attitudes about themselves, others &amp; school</a:t>
            </a:r>
          </a:p>
          <a:p>
            <a:pPr>
              <a:buFont typeface="Wingdings" panose="05000000000000000000" pitchFamily="2" charset="2"/>
              <a:buChar char="ü"/>
            </a:pPr>
            <a:endParaRPr lang="en-US" sz="2400" dirty="0"/>
          </a:p>
          <a:p>
            <a:pPr>
              <a:buFont typeface="Wingdings" panose="05000000000000000000" pitchFamily="2" charset="2"/>
              <a:buChar char="ü"/>
            </a:pPr>
            <a:endParaRPr lang="en-US" sz="2400" dirty="0"/>
          </a:p>
          <a:p>
            <a:pPr marL="0" indent="0" algn="ctr"/>
            <a:r>
              <a:rPr lang="en-US" sz="2400" dirty="0"/>
              <a:t>If that is true, what are the barriers?  </a:t>
            </a:r>
          </a:p>
        </p:txBody>
      </p:sp>
    </p:spTree>
    <p:extLst>
      <p:ext uri="{BB962C8B-B14F-4D97-AF65-F5344CB8AC3E}">
        <p14:creationId xmlns:p14="http://schemas.microsoft.com/office/powerpoint/2010/main" val="1048643097"/>
      </p:ext>
    </p:extLst>
  </p:cSld>
  <p:clrMapOvr>
    <a:masterClrMapping/>
  </p:clrMapOvr>
</p:sld>
</file>

<file path=ppt/theme/theme1.xml><?xml version="1.0" encoding="utf-8"?>
<a:theme xmlns:a="http://schemas.openxmlformats.org/drawingml/2006/main" name="!CI-master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ヒラギノ角ゴ Pro W3"/>
        <a:cs typeface="ヒラギノ角ゴ Pro W3"/>
      </a:majorFont>
      <a:minorFont>
        <a:latin typeface="Verdan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!CI-master1</Template>
  <TotalTime>974</TotalTime>
  <Words>1415</Words>
  <Application>Microsoft Office PowerPoint</Application>
  <PresentationFormat>On-screen Show (4:3)</PresentationFormat>
  <Paragraphs>175</Paragraphs>
  <Slides>28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Black</vt:lpstr>
      <vt:lpstr>Cambria Math</vt:lpstr>
      <vt:lpstr>Times New Roman</vt:lpstr>
      <vt:lpstr>Verdana</vt:lpstr>
      <vt:lpstr>Wingdings</vt:lpstr>
      <vt:lpstr>ヒラギノ角ゴ Pro W3</vt:lpstr>
      <vt:lpstr>!CI-master1</vt:lpstr>
      <vt:lpstr>PowerPoint Presentation</vt:lpstr>
      <vt:lpstr>Introductions</vt:lpstr>
      <vt:lpstr>Objectives for Today </vt:lpstr>
      <vt:lpstr>Think-Pair-Share What strengths, skills or attributes do you want the kids at your school to acquire by the time they graduate from high school? What do you hope that they will contribute to society?  </vt:lpstr>
      <vt:lpstr>What is SEL?</vt:lpstr>
      <vt:lpstr>SEL is Developmental</vt:lpstr>
      <vt:lpstr>Core Social and Emotional Competencies</vt:lpstr>
      <vt:lpstr>Kids are Kids!!</vt:lpstr>
      <vt:lpstr> What difference does SEL make?</vt:lpstr>
      <vt:lpstr>“Flipping Your Lid” </vt:lpstr>
      <vt:lpstr>5 Competency Sort</vt:lpstr>
      <vt:lpstr>What Does SEL Look Like in Schools?</vt:lpstr>
      <vt:lpstr> Practices that Promote SEL</vt:lpstr>
      <vt:lpstr>Visible Learning -  John Hattie</vt:lpstr>
      <vt:lpstr>PowerPoint Presentation</vt:lpstr>
      <vt:lpstr>PowerPoint Presentation</vt:lpstr>
      <vt:lpstr>PowerPoint Presentation</vt:lpstr>
      <vt:lpstr>PowerPoint Presentation</vt:lpstr>
      <vt:lpstr>PowerPoint Presentation</vt:lpstr>
      <vt:lpstr>PowerPoint Presentation</vt:lpstr>
      <vt:lpstr>Factors that Impact Relationship-Centered Classrooms</vt:lpstr>
      <vt:lpstr>Factors that Impact Relationship- Centered Classrooms</vt:lpstr>
      <vt:lpstr>Factors that Impact Relationship-Centered Classrooms</vt:lpstr>
      <vt:lpstr>How we deliver choice matters</vt:lpstr>
      <vt:lpstr>Choice:</vt:lpstr>
      <vt:lpstr>Factors that Impact Relationship-Centered Classrooms</vt:lpstr>
      <vt:lpstr>Your Closure for Today!!</vt:lpstr>
      <vt:lpstr>Thank you for your attention and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Merle</dc:creator>
  <cp:lastModifiedBy>Christie, John - ESM - Dayton Avenue</cp:lastModifiedBy>
  <cp:revision>40</cp:revision>
  <cp:lastPrinted>2018-10-24T17:24:03Z</cp:lastPrinted>
  <dcterms:created xsi:type="dcterms:W3CDTF">2018-08-26T15:57:12Z</dcterms:created>
  <dcterms:modified xsi:type="dcterms:W3CDTF">2019-03-11T18:19:02Z</dcterms:modified>
</cp:coreProperties>
</file>