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FA3139-D943-4479-8E42-6F96BC720930}">
  <a:tblStyle styleId="{12FA3139-D943-4479-8E42-6F96BC72093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29" autoAdjust="0"/>
    <p:restoredTop sz="94660"/>
  </p:normalViewPr>
  <p:slideViewPr>
    <p:cSldViewPr snapToGrid="0">
      <p:cViewPr varScale="1">
        <p:scale>
          <a:sx n="114" d="100"/>
          <a:sy n="114" d="100"/>
        </p:scale>
        <p:origin x="3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190163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9854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06ee5ab7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06ee5ab7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96520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506ee5ab77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06ee5ab77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0873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506ee5ab77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06ee5ab77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58179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502cc7b1eb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02cc7b1e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6255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bf1b2385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4bf1b2385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3282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4bf1b2385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4bf1b2385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9433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b7f79512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b7f79512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9495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4b952b533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4b952b533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2108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4b7f79512b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4b7f79512b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6203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b611a1c1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b611a1c1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471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4b80423a8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4b80423a8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7337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b80423a8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b80423a8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56329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06716d7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06716d7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059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06716d705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06716d70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53063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06716d70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06716d70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1589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fc784c95d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fc784c95d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99237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events.edtechteam.com/schools-to-watch-2019-ny"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eestw.org/wp-content/uploads/2015/08/STW-to-Essential-Elements-Crosswalk.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37850"/>
            <a:ext cx="8520600" cy="236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Presentation</a:t>
            </a:r>
            <a:endParaRPr sz="4800"/>
          </a:p>
          <a:p>
            <a:pPr marL="0" lvl="0" indent="0" algn="ctr" rtl="0">
              <a:spcBef>
                <a:spcPts val="0"/>
              </a:spcBef>
              <a:spcAft>
                <a:spcPts val="0"/>
              </a:spcAft>
              <a:buNone/>
            </a:pPr>
            <a:r>
              <a:rPr lang="en" sz="4800"/>
              <a:t>Schools to Watch</a:t>
            </a:r>
            <a:endParaRPr sz="4800"/>
          </a:p>
          <a:p>
            <a:pPr marL="0" lvl="0" indent="0" algn="ctr" rtl="0">
              <a:spcBef>
                <a:spcPts val="0"/>
              </a:spcBef>
              <a:spcAft>
                <a:spcPts val="0"/>
              </a:spcAft>
              <a:buNone/>
            </a:pPr>
            <a:r>
              <a:rPr lang="en" sz="4800" u="sng"/>
              <a:t>NYS Middle Level Liaisons</a:t>
            </a:r>
            <a:r>
              <a:rPr lang="en"/>
              <a:t> </a:t>
            </a:r>
            <a:endParaRPr/>
          </a:p>
        </p:txBody>
      </p:sp>
      <p:sp>
        <p:nvSpPr>
          <p:cNvPr id="55" name="Google Shape;55;p13"/>
          <p:cNvSpPr txBox="1">
            <a:spLocks noGrp="1"/>
          </p:cNvSpPr>
          <p:nvPr>
            <p:ph type="subTitle" idx="1"/>
          </p:nvPr>
        </p:nvSpPr>
        <p:spPr>
          <a:xfrm>
            <a:off x="276925" y="25025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600"/>
              <a:t>Getting Started</a:t>
            </a:r>
            <a:endParaRPr sz="3600"/>
          </a:p>
        </p:txBody>
      </p:sp>
      <p:pic>
        <p:nvPicPr>
          <p:cNvPr id="56" name="Google Shape;56;p13"/>
          <p:cNvPicPr preferRelativeResize="0"/>
          <p:nvPr/>
        </p:nvPicPr>
        <p:blipFill>
          <a:blip r:embed="rId3">
            <a:alphaModFix/>
          </a:blip>
          <a:stretch>
            <a:fillRect/>
          </a:stretch>
        </p:blipFill>
        <p:spPr>
          <a:xfrm>
            <a:off x="152400" y="63875"/>
            <a:ext cx="1781175" cy="1659475"/>
          </a:xfrm>
          <a:prstGeom prst="rect">
            <a:avLst/>
          </a:prstGeom>
          <a:noFill/>
          <a:ln>
            <a:noFill/>
          </a:ln>
        </p:spPr>
      </p:pic>
      <p:pic>
        <p:nvPicPr>
          <p:cNvPr id="57" name="Google Shape;57;p13"/>
          <p:cNvPicPr preferRelativeResize="0"/>
          <p:nvPr/>
        </p:nvPicPr>
        <p:blipFill>
          <a:blip r:embed="rId3">
            <a:alphaModFix/>
          </a:blip>
          <a:stretch>
            <a:fillRect/>
          </a:stretch>
        </p:blipFill>
        <p:spPr>
          <a:xfrm>
            <a:off x="7255575" y="63875"/>
            <a:ext cx="1781175" cy="1818600"/>
          </a:xfrm>
          <a:prstGeom prst="rect">
            <a:avLst/>
          </a:prstGeom>
          <a:noFill/>
          <a:ln>
            <a:noFill/>
          </a:ln>
        </p:spPr>
      </p:pic>
      <p:pic>
        <p:nvPicPr>
          <p:cNvPr id="58" name="Google Shape;58;p13"/>
          <p:cNvPicPr preferRelativeResize="0"/>
          <p:nvPr/>
        </p:nvPicPr>
        <p:blipFill>
          <a:blip r:embed="rId4">
            <a:alphaModFix/>
          </a:blip>
          <a:stretch>
            <a:fillRect/>
          </a:stretch>
        </p:blipFill>
        <p:spPr>
          <a:xfrm>
            <a:off x="311700" y="2502575"/>
            <a:ext cx="1307100" cy="1742425"/>
          </a:xfrm>
          <a:prstGeom prst="rect">
            <a:avLst/>
          </a:prstGeom>
          <a:noFill/>
          <a:ln>
            <a:noFill/>
          </a:ln>
        </p:spPr>
      </p:pic>
      <p:pic>
        <p:nvPicPr>
          <p:cNvPr id="59" name="Google Shape;59;p13"/>
          <p:cNvPicPr preferRelativeResize="0"/>
          <p:nvPr/>
        </p:nvPicPr>
        <p:blipFill>
          <a:blip r:embed="rId4">
            <a:alphaModFix/>
          </a:blip>
          <a:stretch>
            <a:fillRect/>
          </a:stretch>
        </p:blipFill>
        <p:spPr>
          <a:xfrm>
            <a:off x="7441375" y="2549400"/>
            <a:ext cx="1307100" cy="16594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Developmental Responsiveness</a:t>
            </a:r>
            <a:endParaRPr/>
          </a:p>
        </p:txBody>
      </p:sp>
      <p:sp>
        <p:nvSpPr>
          <p:cNvPr id="122" name="Google Shape;122;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Definition</a:t>
            </a:r>
            <a:endParaRPr/>
          </a:p>
          <a:p>
            <a:pPr marL="0" lvl="0" indent="0" algn="l" rtl="0">
              <a:spcBef>
                <a:spcPts val="1600"/>
              </a:spcBef>
              <a:spcAft>
                <a:spcPts val="1600"/>
              </a:spcAft>
              <a:buNone/>
            </a:pPr>
            <a:r>
              <a:rPr lang="en"/>
              <a:t>High-performing schools with middle grades are sensitive to the unique developmental challenges of early adolescence.  </a:t>
            </a:r>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graphicFrame>
        <p:nvGraphicFramePr>
          <p:cNvPr id="127" name="Google Shape;127;p23"/>
          <p:cNvGraphicFramePr/>
          <p:nvPr/>
        </p:nvGraphicFramePr>
        <p:xfrm>
          <a:off x="285100" y="931550"/>
          <a:ext cx="8609025" cy="3930825"/>
        </p:xfrm>
        <a:graphic>
          <a:graphicData uri="http://schemas.openxmlformats.org/drawingml/2006/table">
            <a:tbl>
              <a:tblPr>
                <a:noFill/>
                <a:tableStyleId>{12FA3139-D943-4479-8E42-6F96BC720930}</a:tableStyleId>
              </a:tblPr>
              <a:tblGrid>
                <a:gridCol w="2869675">
                  <a:extLst>
                    <a:ext uri="{9D8B030D-6E8A-4147-A177-3AD203B41FA5}">
                      <a16:colId xmlns:a16="http://schemas.microsoft.com/office/drawing/2014/main" val="20000"/>
                    </a:ext>
                  </a:extLst>
                </a:gridCol>
                <a:gridCol w="2869675">
                  <a:extLst>
                    <a:ext uri="{9D8B030D-6E8A-4147-A177-3AD203B41FA5}">
                      <a16:colId xmlns:a16="http://schemas.microsoft.com/office/drawing/2014/main" val="20001"/>
                    </a:ext>
                  </a:extLst>
                </a:gridCol>
                <a:gridCol w="2869675">
                  <a:extLst>
                    <a:ext uri="{9D8B030D-6E8A-4147-A177-3AD203B41FA5}">
                      <a16:colId xmlns:a16="http://schemas.microsoft.com/office/drawing/2014/main" val="20002"/>
                    </a:ext>
                  </a:extLst>
                </a:gridCol>
              </a:tblGrid>
              <a:tr h="3930825">
                <a:tc>
                  <a:txBody>
                    <a:bodyPr/>
                    <a:lstStyle/>
                    <a:p>
                      <a:pPr marL="0" lvl="0" indent="0" algn="l" rtl="0">
                        <a:spcBef>
                          <a:spcPts val="0"/>
                        </a:spcBef>
                        <a:spcAft>
                          <a:spcPts val="0"/>
                        </a:spcAft>
                        <a:buNone/>
                      </a:pPr>
                      <a:r>
                        <a:rPr lang="en" sz="1100"/>
                        <a:t>The staff creates a personalized environment that supports each student's intellectual, ethical, social, and physical development  </a:t>
                      </a: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r>
                        <a:rPr lang="en" sz="1100"/>
                        <a:t>The school provides age appropriate, co-curricular activities to foster social skills and character, and to develop interests beyond the classroom environment.  </a:t>
                      </a:r>
                      <a:endParaRPr sz="1100"/>
                    </a:p>
                    <a:p>
                      <a:pPr marL="0" lvl="0" indent="0" algn="l" rtl="0">
                        <a:spcBef>
                          <a:spcPts val="0"/>
                        </a:spcBef>
                        <a:spcAft>
                          <a:spcPts val="0"/>
                        </a:spcAft>
                        <a:buNone/>
                      </a:pPr>
                      <a:endParaRPr sz="1100"/>
                    </a:p>
                  </a:txBody>
                  <a:tcPr marL="91425" marR="91425" marT="91425" marB="91425">
                    <a:solidFill>
                      <a:srgbClr val="C9DAF8"/>
                    </a:solidFill>
                  </a:tcPr>
                </a:tc>
                <a:tc>
                  <a:txBody>
                    <a:bodyPr/>
                    <a:lstStyle/>
                    <a:p>
                      <a:pPr marL="0" lvl="0" indent="0" algn="l" rtl="0">
                        <a:spcBef>
                          <a:spcPts val="0"/>
                        </a:spcBef>
                        <a:spcAft>
                          <a:spcPts val="0"/>
                        </a:spcAft>
                        <a:buNone/>
                      </a:pPr>
                      <a:r>
                        <a:rPr lang="en" sz="1100"/>
                        <a:t>The school and staff are committed to developing the whole child, intellectually and academically, personally and socially, physically, emotionally, and ethically. The school is structured to create close, sustained relationships between students and teachers.</a:t>
                      </a: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endParaRPr sz="1100"/>
                    </a:p>
                    <a:p>
                      <a:pPr marL="0" lvl="0" indent="0" algn="l" rtl="0">
                        <a:spcBef>
                          <a:spcPts val="0"/>
                        </a:spcBef>
                        <a:spcAft>
                          <a:spcPts val="0"/>
                        </a:spcAft>
                        <a:buNone/>
                      </a:pPr>
                      <a:r>
                        <a:rPr lang="en" sz="1100"/>
                        <a:t>The school provides a variety of co-curricular and extra-curricular activities. </a:t>
                      </a:r>
                      <a:endParaRPr sz="1100"/>
                    </a:p>
                  </a:txBody>
                  <a:tcPr marL="91425" marR="91425" marT="91425" marB="91425">
                    <a:lnR w="9525" cap="flat" cmpd="sng">
                      <a:solidFill>
                        <a:srgbClr val="00FF00"/>
                      </a:solidFill>
                      <a:prstDash val="solid"/>
                      <a:round/>
                      <a:headEnd type="none" w="sm" len="sm"/>
                      <a:tailEnd type="none" w="sm" len="sm"/>
                    </a:lnR>
                    <a:solidFill>
                      <a:srgbClr val="FFE599"/>
                    </a:solidFill>
                  </a:tcPr>
                </a:tc>
                <a:tc>
                  <a:txBody>
                    <a:bodyPr/>
                    <a:lstStyle/>
                    <a:p>
                      <a:pPr marL="0" lvl="0" indent="0" algn="l" rtl="0">
                        <a:spcBef>
                          <a:spcPts val="0"/>
                        </a:spcBef>
                        <a:spcAft>
                          <a:spcPts val="0"/>
                        </a:spcAft>
                        <a:buNone/>
                      </a:pPr>
                      <a:r>
                        <a:rPr lang="en">
                          <a:highlight>
                            <a:srgbClr val="00FF00"/>
                          </a:highlight>
                        </a:rPr>
                        <a:t>Garden City</a:t>
                      </a:r>
                      <a:r>
                        <a:rPr lang="en"/>
                        <a:t>: Grade Level Advisors, Student Response Team, Crisis Intervention Team, Instructional Support Team, Grade Level Guidance Counselors and Social Worker. </a:t>
                      </a:r>
                      <a:endParaRPr/>
                    </a:p>
                    <a:p>
                      <a:pPr marL="0" lvl="0" indent="0" algn="l" rtl="0">
                        <a:spcBef>
                          <a:spcPts val="0"/>
                        </a:spcBef>
                        <a:spcAft>
                          <a:spcPts val="0"/>
                        </a:spcAft>
                        <a:buNone/>
                      </a:pPr>
                      <a:endParaRPr/>
                    </a:p>
                    <a:p>
                      <a:pPr marL="0" lvl="0" indent="0" algn="l" rtl="0">
                        <a:spcBef>
                          <a:spcPts val="0"/>
                        </a:spcBef>
                        <a:spcAft>
                          <a:spcPts val="0"/>
                        </a:spcAft>
                        <a:buNone/>
                      </a:pPr>
                      <a:r>
                        <a:rPr lang="en">
                          <a:highlight>
                            <a:srgbClr val="00FF00"/>
                          </a:highlight>
                        </a:rPr>
                        <a:t>Van Wyck</a:t>
                      </a:r>
                      <a:r>
                        <a:rPr lang="en"/>
                        <a:t>:  Project Adventure in Physical Education for Team and Character Building</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highlight>
                            <a:srgbClr val="00FF00"/>
                          </a:highlight>
                        </a:rPr>
                        <a:t>Glens Falls</a:t>
                      </a:r>
                      <a:r>
                        <a:rPr lang="en"/>
                        <a:t>: High quality clubs in place for extracurricular needs e.g. Strategic Games, Writing Club, Chess Club, Builder’s Club, SADD, Yearbook etc. </a:t>
                      </a:r>
                      <a:endParaRPr/>
                    </a:p>
                  </a:txBody>
                  <a:tcPr marL="91425" marR="91425" marT="91425" marB="91425">
                    <a:lnL w="9525" cap="flat" cmpd="sng">
                      <a:solidFill>
                        <a:srgbClr val="00FF00"/>
                      </a:solidFill>
                      <a:prstDash val="solid"/>
                      <a:round/>
                      <a:headEnd type="none" w="sm" len="sm"/>
                      <a:tailEnd type="none" w="sm" len="sm"/>
                    </a:lnL>
                    <a:lnR w="9525" cap="flat" cmpd="sng">
                      <a:solidFill>
                        <a:srgbClr val="00FF00"/>
                      </a:solidFill>
                      <a:prstDash val="solid"/>
                      <a:round/>
                      <a:headEnd type="none" w="sm" len="sm"/>
                      <a:tailEnd type="none" w="sm" len="sm"/>
                    </a:lnR>
                    <a:lnT w="9525" cap="flat" cmpd="sng">
                      <a:solidFill>
                        <a:srgbClr val="00FF00"/>
                      </a:solidFill>
                      <a:prstDash val="solid"/>
                      <a:round/>
                      <a:headEnd type="none" w="sm" len="sm"/>
                      <a:tailEnd type="none" w="sm" len="sm"/>
                    </a:lnT>
                    <a:lnB w="9525" cap="flat" cmpd="sng">
                      <a:solidFill>
                        <a:srgbClr val="00FF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128" name="Google Shape;128;p23"/>
          <p:cNvSpPr txBox="1"/>
          <p:nvPr/>
        </p:nvSpPr>
        <p:spPr>
          <a:xfrm>
            <a:off x="285025" y="221400"/>
            <a:ext cx="8609100" cy="66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STW Domain: </a:t>
            </a:r>
            <a:r>
              <a:rPr lang="en" sz="1800" dirty="0" smtClean="0"/>
              <a:t>Developmental</a:t>
            </a:r>
            <a:r>
              <a:rPr lang="en" sz="1800" dirty="0"/>
              <a:t>	 </a:t>
            </a:r>
            <a:r>
              <a:rPr lang="en" sz="1800" dirty="0" smtClean="0"/>
              <a:t>    EE</a:t>
            </a:r>
            <a:r>
              <a:rPr lang="en" sz="1800" dirty="0"/>
              <a:t>		</a:t>
            </a:r>
            <a:r>
              <a:rPr lang="en" sz="1800" dirty="0" smtClean="0"/>
              <a:t>              Examples</a:t>
            </a:r>
            <a:endParaRPr sz="1800" dirty="0"/>
          </a:p>
          <a:p>
            <a:pPr marL="0" lvl="0" indent="0" algn="l" rtl="0">
              <a:spcBef>
                <a:spcPts val="0"/>
              </a:spcBef>
              <a:spcAft>
                <a:spcPts val="0"/>
              </a:spcAft>
              <a:buNone/>
            </a:pPr>
            <a:r>
              <a:rPr lang="en" sz="1800" dirty="0"/>
              <a:t>         Responsiveness</a:t>
            </a:r>
            <a:endParaRP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aphicFrame>
        <p:nvGraphicFramePr>
          <p:cNvPr id="133" name="Google Shape;133;p24"/>
          <p:cNvGraphicFramePr/>
          <p:nvPr/>
        </p:nvGraphicFramePr>
        <p:xfrm>
          <a:off x="163350" y="885075"/>
          <a:ext cx="8812500" cy="4110675"/>
        </p:xfrm>
        <a:graphic>
          <a:graphicData uri="http://schemas.openxmlformats.org/drawingml/2006/table">
            <a:tbl>
              <a:tblPr>
                <a:noFill/>
                <a:tableStyleId>{12FA3139-D943-4479-8E42-6F96BC720930}</a:tableStyleId>
              </a:tblPr>
              <a:tblGrid>
                <a:gridCol w="2937500">
                  <a:extLst>
                    <a:ext uri="{9D8B030D-6E8A-4147-A177-3AD203B41FA5}">
                      <a16:colId xmlns:a16="http://schemas.microsoft.com/office/drawing/2014/main" val="20000"/>
                    </a:ext>
                  </a:extLst>
                </a:gridCol>
                <a:gridCol w="2937500">
                  <a:extLst>
                    <a:ext uri="{9D8B030D-6E8A-4147-A177-3AD203B41FA5}">
                      <a16:colId xmlns:a16="http://schemas.microsoft.com/office/drawing/2014/main" val="20001"/>
                    </a:ext>
                  </a:extLst>
                </a:gridCol>
                <a:gridCol w="2937500">
                  <a:extLst>
                    <a:ext uri="{9D8B030D-6E8A-4147-A177-3AD203B41FA5}">
                      <a16:colId xmlns:a16="http://schemas.microsoft.com/office/drawing/2014/main" val="20002"/>
                    </a:ext>
                  </a:extLst>
                </a:gridCol>
              </a:tblGrid>
              <a:tr h="4110675">
                <a:tc>
                  <a:txBody>
                    <a:bodyPr/>
                    <a:lstStyle/>
                    <a:p>
                      <a:pPr marL="0" lvl="0" indent="0" algn="l" rtl="0">
                        <a:spcBef>
                          <a:spcPts val="0"/>
                        </a:spcBef>
                        <a:spcAft>
                          <a:spcPts val="0"/>
                        </a:spcAft>
                        <a:buNone/>
                      </a:pPr>
                      <a:r>
                        <a:rPr lang="en"/>
                        <a:t>Staff members provide all students with opportunities to develop citizenship skills, to use the community as a classroom, and to engage the community in providing resources and support.</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 Students are provided multiple opportunities to explore a rich variety of topics and interests in order to develop their identity, learn about their strengths, discover and demonstrate their own competence, and plan for their future.</a:t>
                      </a:r>
                      <a:endParaRPr/>
                    </a:p>
                  </a:txBody>
                  <a:tcPr marL="91425" marR="91425" marT="91425" marB="91425">
                    <a:solidFill>
                      <a:srgbClr val="C9DAF8"/>
                    </a:solidFill>
                  </a:tcPr>
                </a:tc>
                <a:tc>
                  <a:txBody>
                    <a:bodyPr/>
                    <a:lstStyle/>
                    <a:p>
                      <a:pPr marL="0" lvl="0" indent="0" algn="l" rtl="0">
                        <a:spcBef>
                          <a:spcPts val="0"/>
                        </a:spcBef>
                        <a:spcAft>
                          <a:spcPts val="0"/>
                        </a:spcAft>
                        <a:buNone/>
                      </a:pPr>
                      <a:r>
                        <a:rPr lang="en"/>
                        <a:t>The school provides opportunities for students to participate in youth service, community service, and/or service learning activities.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The school has ties with the school community that strengthen connections between school/education and career opportunities. Students have opportunities to examine, explore, discuss, and understand the changes associated with early adolescence.  </a:t>
                      </a:r>
                      <a:endParaRPr/>
                    </a:p>
                  </a:txBody>
                  <a:tcPr marL="91425" marR="91425" marT="91425" marB="91425">
                    <a:solidFill>
                      <a:srgbClr val="FFE599"/>
                    </a:solidFill>
                  </a:tcPr>
                </a:tc>
                <a:tc>
                  <a:txBody>
                    <a:bodyPr/>
                    <a:lstStyle/>
                    <a:p>
                      <a:pPr marL="0" lvl="0" indent="0" algn="l" rtl="0">
                        <a:spcBef>
                          <a:spcPts val="0"/>
                        </a:spcBef>
                        <a:spcAft>
                          <a:spcPts val="0"/>
                        </a:spcAft>
                        <a:buNone/>
                      </a:pPr>
                      <a:r>
                        <a:rPr lang="en"/>
                        <a:t>Moravia: The character ed program utilizing themed units and whole school forum meetings allow students to be publicly rewarded for exemplifying successful achievement in character education.</a:t>
                      </a:r>
                      <a:endParaRPr/>
                    </a:p>
                    <a:p>
                      <a:pPr marL="0" lvl="0" indent="0" algn="l" rtl="0">
                        <a:spcBef>
                          <a:spcPts val="0"/>
                        </a:spcBef>
                        <a:spcAft>
                          <a:spcPts val="0"/>
                        </a:spcAft>
                        <a:buNone/>
                      </a:pPr>
                      <a:endParaRPr/>
                    </a:p>
                    <a:p>
                      <a:pPr marL="0" lvl="0" indent="0" algn="l" rtl="0">
                        <a:spcBef>
                          <a:spcPts val="0"/>
                        </a:spcBef>
                        <a:spcAft>
                          <a:spcPts val="0"/>
                        </a:spcAft>
                        <a:buNone/>
                      </a:pPr>
                      <a:endParaRPr>
                        <a:highlight>
                          <a:srgbClr val="00FF00"/>
                        </a:highlight>
                      </a:endParaRPr>
                    </a:p>
                    <a:p>
                      <a:pPr marL="0" lvl="0" indent="0" algn="l" rtl="0">
                        <a:spcBef>
                          <a:spcPts val="0"/>
                        </a:spcBef>
                        <a:spcAft>
                          <a:spcPts val="0"/>
                        </a:spcAft>
                        <a:buNone/>
                      </a:pPr>
                      <a:r>
                        <a:rPr lang="en">
                          <a:highlight>
                            <a:srgbClr val="00FF00"/>
                          </a:highlight>
                        </a:rPr>
                        <a:t>Longwood</a:t>
                      </a:r>
                      <a:r>
                        <a:rPr lang="en"/>
                        <a:t>: Health and FCS Curriculum emphasizes Decision-Making/Personal Development  </a:t>
                      </a:r>
                      <a:endParaRPr/>
                    </a:p>
                    <a:p>
                      <a:pPr marL="0" lvl="0" indent="0" algn="l" rtl="0">
                        <a:spcBef>
                          <a:spcPts val="0"/>
                        </a:spcBef>
                        <a:spcAft>
                          <a:spcPts val="0"/>
                        </a:spcAft>
                        <a:buNone/>
                      </a:pPr>
                      <a:endParaRPr/>
                    </a:p>
                  </a:txBody>
                  <a:tcPr marL="91425" marR="91425" marT="91425" marB="91425"/>
                </a:tc>
                <a:extLst>
                  <a:ext uri="{0D108BD9-81ED-4DB2-BD59-A6C34878D82A}">
                    <a16:rowId xmlns:a16="http://schemas.microsoft.com/office/drawing/2014/main" val="10000"/>
                  </a:ext>
                </a:extLst>
              </a:tr>
            </a:tbl>
          </a:graphicData>
        </a:graphic>
      </p:graphicFrame>
      <p:sp>
        <p:nvSpPr>
          <p:cNvPr id="134" name="Google Shape;134;p24"/>
          <p:cNvSpPr txBox="1"/>
          <p:nvPr/>
        </p:nvSpPr>
        <p:spPr>
          <a:xfrm>
            <a:off x="163350" y="103700"/>
            <a:ext cx="8753700" cy="503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chemeClr val="dk1"/>
                </a:solidFill>
              </a:rPr>
              <a:t>STW Domain: Developmental	</a:t>
            </a:r>
            <a:r>
              <a:rPr lang="en" sz="1800" dirty="0" smtClean="0">
                <a:solidFill>
                  <a:schemeClr val="dk1"/>
                </a:solidFill>
              </a:rPr>
              <a:t>      EE</a:t>
            </a:r>
            <a:r>
              <a:rPr lang="en" sz="1800" dirty="0">
                <a:solidFill>
                  <a:schemeClr val="dk1"/>
                </a:solidFill>
              </a:rPr>
              <a:t>	</a:t>
            </a:r>
            <a:r>
              <a:rPr lang="en" sz="1800" dirty="0" smtClean="0">
                <a:solidFill>
                  <a:schemeClr val="dk1"/>
                </a:solidFill>
              </a:rPr>
              <a:t>                                 Examples</a:t>
            </a:r>
            <a:endParaRPr sz="1800" dirty="0">
              <a:solidFill>
                <a:schemeClr val="dk1"/>
              </a:solidFill>
            </a:endParaRPr>
          </a:p>
          <a:p>
            <a:pPr marL="0" lvl="0" indent="0" algn="l" rtl="0">
              <a:spcBef>
                <a:spcPts val="0"/>
              </a:spcBef>
              <a:spcAft>
                <a:spcPts val="0"/>
              </a:spcAft>
              <a:buNone/>
            </a:pPr>
            <a:r>
              <a:rPr lang="en" sz="1800" dirty="0">
                <a:solidFill>
                  <a:schemeClr val="dk1"/>
                </a:solidFill>
              </a:rPr>
              <a:t>         Responsiveness</a:t>
            </a:r>
            <a:endParaRPr sz="1800" dirty="0">
              <a:solidFill>
                <a:schemeClr val="dk1"/>
              </a:solidFill>
            </a:endParaRPr>
          </a:p>
          <a:p>
            <a:pPr marL="6166523" marR="0" lvl="0" indent="-2543175" algn="l" rtl="0">
              <a:lnSpc>
                <a:spcPct val="115000"/>
              </a:lnSpc>
              <a:spcBef>
                <a:spcPts val="0"/>
              </a:spcBef>
              <a:spcAft>
                <a:spcPts val="0"/>
              </a:spcAft>
              <a:buClr>
                <a:srgbClr val="000000"/>
              </a:buClr>
              <a:buSzPts val="1100"/>
              <a:buFont typeface="Arial"/>
              <a:buNone/>
            </a:pPr>
            <a:r>
              <a:rPr lang="en" sz="1800" dirty="0">
                <a:solidFill>
                  <a:schemeClr val="dk2"/>
                </a:solidFill>
              </a:rPr>
              <a:t>																																												</a:t>
            </a:r>
            <a:endParaRPr sz="1800" dirty="0">
              <a:solidFill>
                <a:schemeClr val="dk2"/>
              </a:solidFill>
            </a:endParaRPr>
          </a:p>
          <a:p>
            <a:pPr marL="0" lvl="0" indent="0" algn="l" rtl="0">
              <a:lnSpc>
                <a:spcPct val="100000"/>
              </a:lnSpc>
              <a:spcBef>
                <a:spcPts val="1600"/>
              </a:spcBef>
              <a:spcAft>
                <a:spcPts val="0"/>
              </a:spcAft>
              <a:buNone/>
            </a:pPr>
            <a:r>
              <a:rPr lang="en" sz="1800" dirty="0">
                <a:solidFill>
                  <a:schemeClr val="dk2"/>
                </a:solidFill>
                <a:highlight>
                  <a:srgbClr val="00FF00"/>
                </a:highlight>
              </a:rPr>
              <a:t>												</a:t>
            </a:r>
            <a:endParaRPr sz="1800" dirty="0">
              <a:solidFill>
                <a:schemeClr val="dk2"/>
              </a:solidFill>
              <a:highlight>
                <a:srgbClr val="00FF00"/>
              </a:highlight>
            </a:endParaRPr>
          </a:p>
          <a:p>
            <a:pPr marL="0" lvl="0" indent="0" algn="l" rtl="0">
              <a:lnSpc>
                <a:spcPct val="100000"/>
              </a:lnSpc>
              <a:spcBef>
                <a:spcPts val="1600"/>
              </a:spcBef>
              <a:spcAft>
                <a:spcPts val="0"/>
              </a:spcAft>
              <a:buNone/>
            </a:pPr>
            <a:endParaRPr sz="1800" dirty="0">
              <a:solidFill>
                <a:schemeClr val="dk2"/>
              </a:solidFill>
              <a:highlight>
                <a:srgbClr val="00FF00"/>
              </a:highlight>
            </a:endParaRPr>
          </a:p>
          <a:p>
            <a:pPr marL="0" lvl="0" indent="0" algn="l" rtl="0">
              <a:lnSpc>
                <a:spcPct val="115000"/>
              </a:lnSpc>
              <a:spcBef>
                <a:spcPts val="1600"/>
              </a:spcBef>
              <a:spcAft>
                <a:spcPts val="1600"/>
              </a:spcAft>
              <a:buClr>
                <a:schemeClr val="dk1"/>
              </a:buClr>
              <a:buSzPts val="1100"/>
              <a:buFont typeface="Arial"/>
              <a:buNone/>
            </a:pPr>
            <a:endParaRPr sz="1800" dirty="0">
              <a:solidFill>
                <a:schemeClr val="dk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311700" y="0"/>
            <a:ext cx="8520600" cy="81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dirty="0"/>
              <a:t>STW Domain: Developmental	</a:t>
            </a:r>
            <a:r>
              <a:rPr lang="en" sz="1800" dirty="0" smtClean="0"/>
              <a:t>   EE</a:t>
            </a:r>
            <a:r>
              <a:rPr lang="en" sz="1800" dirty="0"/>
              <a:t>	</a:t>
            </a:r>
            <a:r>
              <a:rPr lang="en" sz="1800" dirty="0" smtClean="0"/>
              <a:t>                               Examples</a:t>
            </a:r>
            <a:endParaRPr sz="1800" dirty="0"/>
          </a:p>
          <a:p>
            <a:pPr marL="0" lvl="0" indent="0" algn="l" rtl="0">
              <a:spcBef>
                <a:spcPts val="0"/>
              </a:spcBef>
              <a:spcAft>
                <a:spcPts val="0"/>
              </a:spcAft>
              <a:buClr>
                <a:schemeClr val="dk1"/>
              </a:buClr>
              <a:buSzPts val="1100"/>
              <a:buFont typeface="Arial"/>
              <a:buNone/>
            </a:pPr>
            <a:r>
              <a:rPr lang="en" sz="1800" dirty="0"/>
              <a:t>Responsiveness</a:t>
            </a:r>
            <a:endParaRPr sz="1800" dirty="0"/>
          </a:p>
          <a:p>
            <a:pPr marL="0" lvl="0" indent="0" algn="l" rtl="0">
              <a:spcBef>
                <a:spcPts val="0"/>
              </a:spcBef>
              <a:spcAft>
                <a:spcPts val="0"/>
              </a:spcAft>
              <a:buNone/>
            </a:pPr>
            <a:endParaRPr sz="1800" dirty="0"/>
          </a:p>
        </p:txBody>
      </p:sp>
      <p:graphicFrame>
        <p:nvGraphicFramePr>
          <p:cNvPr id="140" name="Google Shape;140;p25"/>
          <p:cNvGraphicFramePr/>
          <p:nvPr/>
        </p:nvGraphicFramePr>
        <p:xfrm>
          <a:off x="249450" y="568625"/>
          <a:ext cx="8763375" cy="4574875"/>
        </p:xfrm>
        <a:graphic>
          <a:graphicData uri="http://schemas.openxmlformats.org/drawingml/2006/table">
            <a:tbl>
              <a:tblPr>
                <a:noFill/>
                <a:tableStyleId>{12FA3139-D943-4479-8E42-6F96BC720930}</a:tableStyleId>
              </a:tblPr>
              <a:tblGrid>
                <a:gridCol w="2921125">
                  <a:extLst>
                    <a:ext uri="{9D8B030D-6E8A-4147-A177-3AD203B41FA5}">
                      <a16:colId xmlns:a16="http://schemas.microsoft.com/office/drawing/2014/main" val="20000"/>
                    </a:ext>
                  </a:extLst>
                </a:gridCol>
                <a:gridCol w="2921125">
                  <a:extLst>
                    <a:ext uri="{9D8B030D-6E8A-4147-A177-3AD203B41FA5}">
                      <a16:colId xmlns:a16="http://schemas.microsoft.com/office/drawing/2014/main" val="20001"/>
                    </a:ext>
                  </a:extLst>
                </a:gridCol>
                <a:gridCol w="2921125">
                  <a:extLst>
                    <a:ext uri="{9D8B030D-6E8A-4147-A177-3AD203B41FA5}">
                      <a16:colId xmlns:a16="http://schemas.microsoft.com/office/drawing/2014/main" val="20002"/>
                    </a:ext>
                  </a:extLst>
                </a:gridCol>
              </a:tblGrid>
              <a:tr h="4574875">
                <a:tc>
                  <a:txBody>
                    <a:bodyPr/>
                    <a:lstStyle/>
                    <a:p>
                      <a:pPr marL="0" lvl="0" indent="0" algn="l" rtl="0">
                        <a:spcBef>
                          <a:spcPts val="0"/>
                        </a:spcBef>
                        <a:spcAft>
                          <a:spcPts val="0"/>
                        </a:spcAft>
                        <a:buNone/>
                      </a:pPr>
                      <a:r>
                        <a:rPr lang="en"/>
                        <a:t>Teachers foster curiosity, creativity and the development of social skills in a structured and supportive environment. </a:t>
                      </a:r>
                      <a:endParaRPr/>
                    </a:p>
                  </a:txBody>
                  <a:tcPr marL="91425" marR="91425" marT="91425" marB="91425">
                    <a:solidFill>
                      <a:srgbClr val="C9DAF8"/>
                    </a:solidFill>
                  </a:tcPr>
                </a:tc>
                <a:tc>
                  <a:txBody>
                    <a:bodyPr/>
                    <a:lstStyle/>
                    <a:p>
                      <a:pPr marL="0" lvl="0" indent="0" algn="l" rtl="0">
                        <a:spcBef>
                          <a:spcPts val="0"/>
                        </a:spcBef>
                        <a:spcAft>
                          <a:spcPts val="0"/>
                        </a:spcAft>
                        <a:buNone/>
                      </a:pPr>
                      <a:r>
                        <a:rPr lang="en"/>
                        <a:t>Teachers have a deep understanding of their subject matter, of different approaches to student learning, and of diverse teaching techniques. They use a range of successful, research-based teaching strategies that are developmentally and cognitively appropriate, matching instruction to the students' varied learning styles and different intelligences. Teachers involve students in their learning, encouraging them to contribute to their learning experiences, to make choices, to explore, to question, to experience, to learn, to grow, to develop social, interpersonal and leadership skills in addition to academic proficiency</a:t>
                      </a:r>
                      <a:endParaRPr/>
                    </a:p>
                  </a:txBody>
                  <a:tcPr marL="91425" marR="91425" marT="91425" marB="91425">
                    <a:solidFill>
                      <a:srgbClr val="FFE599"/>
                    </a:solidFill>
                  </a:tcPr>
                </a:tc>
                <a:tc>
                  <a:txBody>
                    <a:bodyPr/>
                    <a:lstStyle/>
                    <a:p>
                      <a:pPr marL="0" lvl="0" indent="0" algn="l" rtl="0">
                        <a:spcBef>
                          <a:spcPts val="0"/>
                        </a:spcBef>
                        <a:spcAft>
                          <a:spcPts val="0"/>
                        </a:spcAft>
                        <a:buNone/>
                      </a:pPr>
                      <a:r>
                        <a:rPr lang="en">
                          <a:highlight>
                            <a:srgbClr val="00FF00"/>
                          </a:highlight>
                        </a:rPr>
                        <a:t>Honeoye Falls-Lima</a:t>
                      </a:r>
                      <a:r>
                        <a:rPr lang="en"/>
                        <a:t>: Counseling Department: - 3 Counselor Model: Looping, Members of Grade Level Teams - Monroe County Youth Risk Behavior Survey Data: includes 40 Developmental Assets - Counselor Surveys: Connectedness, Student Worries - Pro-social Classroom Instruction: (all 3 grade levels) - “Lunch Groups” – Provide social interaction and opportunities to practice pro-social behavior - TIG Training (Trauma, Injury, Grief)</a:t>
                      </a:r>
                      <a:endParaRPr/>
                    </a:p>
                  </a:txBody>
                  <a:tcPr marL="91425" marR="91425" marT="91425" marB="91425"/>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241700" y="380700"/>
            <a:ext cx="8520600" cy="102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t>Where do I find info about the STW application process?</a:t>
            </a:r>
            <a:endParaRPr sz="2400"/>
          </a:p>
        </p:txBody>
      </p:sp>
      <p:sp>
        <p:nvSpPr>
          <p:cNvPr id="146" name="Google Shape;146;p26"/>
          <p:cNvSpPr txBox="1">
            <a:spLocks noGrp="1"/>
          </p:cNvSpPr>
          <p:nvPr>
            <p:ph type="body" idx="1"/>
          </p:nvPr>
        </p:nvSpPr>
        <p:spPr>
          <a:xfrm>
            <a:off x="311700" y="1521375"/>
            <a:ext cx="8520600" cy="3047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Go to STW link from NYSMSA webpage</a:t>
            </a:r>
            <a:endParaRPr sz="2400"/>
          </a:p>
          <a:p>
            <a:pPr marL="457200" lvl="0" indent="-381000" algn="l" rtl="0">
              <a:spcBef>
                <a:spcPts val="0"/>
              </a:spcBef>
              <a:spcAft>
                <a:spcPts val="0"/>
              </a:spcAft>
              <a:buSzPts val="2400"/>
              <a:buChar char="●"/>
            </a:pPr>
            <a:r>
              <a:rPr lang="en" sz="2400"/>
              <a:t>Applications and Rubrics</a:t>
            </a:r>
            <a:endParaRPr sz="2400"/>
          </a:p>
          <a:p>
            <a:pPr marL="457200" lvl="0" indent="-381000" algn="l" rtl="0">
              <a:spcBef>
                <a:spcPts val="0"/>
              </a:spcBef>
              <a:spcAft>
                <a:spcPts val="0"/>
              </a:spcAft>
              <a:buSzPts val="2400"/>
              <a:buChar char="●"/>
            </a:pPr>
            <a:r>
              <a:rPr lang="en" sz="2400"/>
              <a:t>National Forum </a:t>
            </a:r>
            <a:endParaRPr sz="2400"/>
          </a:p>
          <a:p>
            <a:pPr marL="457200" lvl="0" indent="0" algn="l" rtl="0">
              <a:spcBef>
                <a:spcPts val="1600"/>
              </a:spcBef>
              <a:spcAft>
                <a:spcPts val="1600"/>
              </a:spcAft>
              <a:buNone/>
            </a:pPr>
            <a:endParaRPr/>
          </a:p>
        </p:txBody>
      </p:sp>
      <p:pic>
        <p:nvPicPr>
          <p:cNvPr id="147" name="Google Shape;147;p26"/>
          <p:cNvPicPr preferRelativeResize="0"/>
          <p:nvPr/>
        </p:nvPicPr>
        <p:blipFill>
          <a:blip r:embed="rId3">
            <a:alphaModFix/>
          </a:blip>
          <a:stretch>
            <a:fillRect/>
          </a:stretch>
        </p:blipFill>
        <p:spPr>
          <a:xfrm>
            <a:off x="3377300" y="2638475"/>
            <a:ext cx="2050525" cy="1982200"/>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application process?</a:t>
            </a:r>
            <a:endParaRPr/>
          </a:p>
        </p:txBody>
      </p:sp>
      <p:sp>
        <p:nvSpPr>
          <p:cNvPr id="153" name="Google Shape;153;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Initial designation application packet</a:t>
            </a:r>
            <a:endParaRPr/>
          </a:p>
          <a:p>
            <a:pPr marL="457200" lvl="0" indent="-342900" algn="l" rtl="0">
              <a:spcBef>
                <a:spcPts val="0"/>
              </a:spcBef>
              <a:spcAft>
                <a:spcPts val="0"/>
              </a:spcAft>
              <a:buSzPts val="1800"/>
              <a:buChar char="●"/>
            </a:pPr>
            <a:r>
              <a:rPr lang="en"/>
              <a:t>National Forum’s Self Study and Rating Rubric</a:t>
            </a:r>
            <a:endParaRPr/>
          </a:p>
        </p:txBody>
      </p:sp>
      <p:pic>
        <p:nvPicPr>
          <p:cNvPr id="154" name="Google Shape;154;p27"/>
          <p:cNvPicPr preferRelativeResize="0"/>
          <p:nvPr/>
        </p:nvPicPr>
        <p:blipFill>
          <a:blip r:embed="rId3">
            <a:alphaModFix/>
          </a:blip>
          <a:stretch>
            <a:fillRect/>
          </a:stretch>
        </p:blipFill>
        <p:spPr>
          <a:xfrm>
            <a:off x="6365650" y="276725"/>
            <a:ext cx="1863425" cy="2275625"/>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445025"/>
            <a:ext cx="8520600" cy="10971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a:latin typeface="Georgia"/>
                <a:ea typeface="Georgia"/>
                <a:cs typeface="Georgia"/>
                <a:sym typeface="Georgia"/>
              </a:rPr>
              <a:t>STW Leadership Academy- East</a:t>
            </a:r>
            <a:endParaRPr sz="1200">
              <a:latin typeface="Georgia"/>
              <a:ea typeface="Georgia"/>
              <a:cs typeface="Georgia"/>
              <a:sym typeface="Georgia"/>
            </a:endParaRPr>
          </a:p>
          <a:p>
            <a:pPr marL="0" lvl="0" indent="0" algn="l" rtl="0">
              <a:lnSpc>
                <a:spcPct val="115000"/>
              </a:lnSpc>
              <a:spcBef>
                <a:spcPts val="0"/>
              </a:spcBef>
              <a:spcAft>
                <a:spcPts val="0"/>
              </a:spcAft>
              <a:buClr>
                <a:schemeClr val="dk1"/>
              </a:buClr>
              <a:buSzPts val="1100"/>
              <a:buFont typeface="Arial"/>
              <a:buNone/>
            </a:pPr>
            <a:r>
              <a:rPr lang="en" sz="1200">
                <a:latin typeface="Georgia"/>
                <a:ea typeface="Georgia"/>
                <a:cs typeface="Georgia"/>
                <a:sym typeface="Georgia"/>
              </a:rPr>
              <a:t>July 17-19, 2019</a:t>
            </a:r>
            <a:endParaRPr sz="1200">
              <a:latin typeface="Georgia"/>
              <a:ea typeface="Georgia"/>
              <a:cs typeface="Georgia"/>
              <a:sym typeface="Georgia"/>
            </a:endParaRPr>
          </a:p>
          <a:p>
            <a:pPr marL="0" lvl="0" indent="0" algn="l" rtl="0">
              <a:lnSpc>
                <a:spcPct val="115000"/>
              </a:lnSpc>
              <a:spcBef>
                <a:spcPts val="0"/>
              </a:spcBef>
              <a:spcAft>
                <a:spcPts val="0"/>
              </a:spcAft>
              <a:buClr>
                <a:schemeClr val="dk1"/>
              </a:buClr>
              <a:buSzPts val="1100"/>
              <a:buFont typeface="Arial"/>
              <a:buNone/>
            </a:pPr>
            <a:r>
              <a:rPr lang="en" sz="1200">
                <a:latin typeface="Georgia"/>
                <a:ea typeface="Georgia"/>
                <a:cs typeface="Georgia"/>
                <a:sym typeface="Georgia"/>
              </a:rPr>
              <a:t>Oceanside Middle School, NY (Outside of NYC)​</a:t>
            </a:r>
            <a:endParaRPr sz="1200">
              <a:latin typeface="Georgia"/>
              <a:ea typeface="Georgia"/>
              <a:cs typeface="Georgia"/>
              <a:sym typeface="Georgia"/>
            </a:endParaRPr>
          </a:p>
          <a:p>
            <a:pPr marL="0" lvl="0" indent="0" algn="l" rtl="0">
              <a:spcBef>
                <a:spcPts val="0"/>
              </a:spcBef>
              <a:spcAft>
                <a:spcPts val="0"/>
              </a:spcAft>
              <a:buNone/>
            </a:pPr>
            <a:endParaRPr/>
          </a:p>
        </p:txBody>
      </p:sp>
      <p:sp>
        <p:nvSpPr>
          <p:cNvPr id="160" name="Google Shape;160;p28"/>
          <p:cNvSpPr txBox="1">
            <a:spLocks noGrp="1"/>
          </p:cNvSpPr>
          <p:nvPr>
            <p:ph type="body" idx="1"/>
          </p:nvPr>
        </p:nvSpPr>
        <p:spPr>
          <a:xfrm>
            <a:off x="311700" y="1152475"/>
            <a:ext cx="8520600" cy="277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Georgia"/>
                <a:ea typeface="Georgia"/>
                <a:cs typeface="Georgia"/>
                <a:sym typeface="Georgia"/>
              </a:rPr>
              <a:t> </a:t>
            </a: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None/>
            </a:pPr>
            <a:endParaRPr sz="1200">
              <a:solidFill>
                <a:srgbClr val="000000"/>
              </a:solidFill>
              <a:latin typeface="Georgia"/>
              <a:ea typeface="Georgia"/>
              <a:cs typeface="Georgia"/>
              <a:sym typeface="Georgia"/>
            </a:endParaRPr>
          </a:p>
          <a:p>
            <a:pPr marL="0" lvl="0" indent="0" algn="l" rtl="0">
              <a:spcBef>
                <a:spcPts val="0"/>
              </a:spcBef>
              <a:spcAft>
                <a:spcPts val="0"/>
              </a:spcAft>
              <a:buClr>
                <a:srgbClr val="000000"/>
              </a:buClr>
              <a:buSzPts val="1100"/>
              <a:buFont typeface="Arial"/>
              <a:buNone/>
            </a:pPr>
            <a:endParaRPr sz="1200">
              <a:solidFill>
                <a:srgbClr val="000000"/>
              </a:solidFill>
              <a:latin typeface="Georgia"/>
              <a:ea typeface="Georgia"/>
              <a:cs typeface="Georgia"/>
              <a:sym typeface="Georgia"/>
            </a:endParaRPr>
          </a:p>
          <a:p>
            <a:pPr marL="0" lvl="0" indent="0" algn="l" rtl="0">
              <a:spcBef>
                <a:spcPts val="0"/>
              </a:spcBef>
              <a:spcAft>
                <a:spcPts val="0"/>
              </a:spcAft>
              <a:buClr>
                <a:srgbClr val="000000"/>
              </a:buClr>
              <a:buSzPts val="1100"/>
              <a:buFont typeface="Arial"/>
              <a:buNone/>
            </a:pPr>
            <a:r>
              <a:rPr lang="en" sz="1200">
                <a:solidFill>
                  <a:srgbClr val="000000"/>
                </a:solidFill>
                <a:latin typeface="Georgia"/>
                <a:ea typeface="Georgia"/>
                <a:cs typeface="Georgia"/>
                <a:sym typeface="Georgia"/>
              </a:rPr>
              <a:t>​</a:t>
            </a:r>
            <a:endParaRPr sz="1200">
              <a:solidFill>
                <a:srgbClr val="000000"/>
              </a:solidFill>
              <a:latin typeface="Georgia"/>
              <a:ea typeface="Georgia"/>
              <a:cs typeface="Georgia"/>
              <a:sym typeface="Georgia"/>
            </a:endParaRPr>
          </a:p>
          <a:p>
            <a:pPr marL="0" lvl="0" indent="0" algn="l" rtl="0">
              <a:spcBef>
                <a:spcPts val="0"/>
              </a:spcBef>
              <a:spcAft>
                <a:spcPts val="0"/>
              </a:spcAft>
              <a:buClr>
                <a:srgbClr val="000000"/>
              </a:buClr>
              <a:buSzPts val="1100"/>
              <a:buFont typeface="Arial"/>
              <a:buNone/>
            </a:pPr>
            <a:r>
              <a:rPr lang="en" sz="1300" u="sng">
                <a:solidFill>
                  <a:srgbClr val="FFFFFF"/>
                </a:solidFill>
                <a:highlight>
                  <a:srgbClr val="2B6CA3"/>
                </a:highlight>
                <a:hlinkClick r:id="rId3"/>
              </a:rPr>
              <a:t>REGISTER FOR THE ACADEMY</a:t>
            </a:r>
            <a:endParaRPr sz="1300" u="sng">
              <a:solidFill>
                <a:srgbClr val="FFFFFF"/>
              </a:solidFill>
              <a:highlight>
                <a:srgbClr val="2B6CA3"/>
              </a:highlight>
              <a:hlinkClick r:id="rId3"/>
            </a:endParaRPr>
          </a:p>
          <a:p>
            <a:pPr marL="0" lvl="0" indent="0" algn="l" rtl="0">
              <a:spcBef>
                <a:spcPts val="0"/>
              </a:spcBef>
              <a:spcAft>
                <a:spcPts val="1600"/>
              </a:spcAft>
              <a:buNone/>
            </a:pPr>
            <a:endParaRPr/>
          </a:p>
        </p:txBody>
      </p:sp>
      <p:pic>
        <p:nvPicPr>
          <p:cNvPr id="161" name="Google Shape;161;p28"/>
          <p:cNvPicPr preferRelativeResize="0"/>
          <p:nvPr/>
        </p:nvPicPr>
        <p:blipFill>
          <a:blip r:embed="rId4">
            <a:alphaModFix/>
          </a:blip>
          <a:stretch>
            <a:fillRect/>
          </a:stretch>
        </p:blipFill>
        <p:spPr>
          <a:xfrm>
            <a:off x="253375" y="1476099"/>
            <a:ext cx="5153025" cy="2056275"/>
          </a:xfrm>
          <a:prstGeom prst="rect">
            <a:avLst/>
          </a:prstGeom>
          <a:noFill/>
          <a:ln>
            <a:noFill/>
          </a:ln>
        </p:spPr>
      </p:pic>
      <p:pic>
        <p:nvPicPr>
          <p:cNvPr id="162" name="Google Shape;162;p28"/>
          <p:cNvPicPr preferRelativeResize="0"/>
          <p:nvPr/>
        </p:nvPicPr>
        <p:blipFill>
          <a:blip r:embed="rId5">
            <a:alphaModFix/>
          </a:blip>
          <a:stretch>
            <a:fillRect/>
          </a:stretch>
        </p:blipFill>
        <p:spPr>
          <a:xfrm>
            <a:off x="6154625" y="549050"/>
            <a:ext cx="1863425" cy="2275625"/>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title"/>
          </p:nvPr>
        </p:nvSpPr>
        <p:spPr>
          <a:xfrm>
            <a:off x="311700" y="1784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Names to Remember...</a:t>
            </a:r>
            <a:endParaRPr/>
          </a:p>
        </p:txBody>
      </p:sp>
      <p:sp>
        <p:nvSpPr>
          <p:cNvPr id="168" name="Google Shape;168;p29"/>
          <p:cNvSpPr txBox="1">
            <a:spLocks noGrp="1"/>
          </p:cNvSpPr>
          <p:nvPr>
            <p:ph type="body" idx="1"/>
          </p:nvPr>
        </p:nvSpPr>
        <p:spPr>
          <a:xfrm>
            <a:off x="189225" y="873050"/>
            <a:ext cx="8520600" cy="418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Dr. David Payton,</a:t>
            </a:r>
            <a:r>
              <a:rPr lang="en">
                <a:solidFill>
                  <a:srgbClr val="666666"/>
                </a:solidFill>
              </a:rPr>
              <a:t> NYSMSA Director </a:t>
            </a:r>
            <a:r>
              <a:rPr lang="en">
                <a:solidFill>
                  <a:srgbClr val="FF9900"/>
                </a:solidFill>
              </a:rPr>
              <a:t>|</a:t>
            </a:r>
            <a:r>
              <a:rPr lang="en">
                <a:solidFill>
                  <a:srgbClr val="666666"/>
                </a:solidFill>
              </a:rPr>
              <a:t> EE: STW Director Emeritus; Fidelity Committee – National Forum to Accelerate Middle Grades Reform</a:t>
            </a:r>
            <a:endParaRPr/>
          </a:p>
          <a:p>
            <a:pPr marL="0" lvl="0" indent="0" algn="l" rtl="0">
              <a:spcBef>
                <a:spcPts val="1600"/>
              </a:spcBef>
              <a:spcAft>
                <a:spcPts val="0"/>
              </a:spcAft>
              <a:buNone/>
            </a:pPr>
            <a:r>
              <a:rPr lang="en"/>
              <a:t>2. Mr. Brian Sherman,</a:t>
            </a:r>
            <a:r>
              <a:rPr lang="en">
                <a:solidFill>
                  <a:srgbClr val="666666"/>
                </a:solidFill>
              </a:rPr>
              <a:t>  </a:t>
            </a:r>
            <a:r>
              <a:rPr lang="en" i="1">
                <a:solidFill>
                  <a:srgbClr val="666666"/>
                </a:solidFill>
              </a:rPr>
              <a:t>Superintendent of Schools (Retired) </a:t>
            </a:r>
            <a:r>
              <a:rPr lang="en" i="1">
                <a:solidFill>
                  <a:srgbClr val="FF9900"/>
                </a:solidFill>
              </a:rPr>
              <a:t>|</a:t>
            </a:r>
            <a:r>
              <a:rPr lang="en" i="1">
                <a:solidFill>
                  <a:srgbClr val="666666"/>
                </a:solidFill>
              </a:rPr>
              <a:t> EE: STW Co-Director; </a:t>
            </a:r>
            <a:r>
              <a:rPr lang="en">
                <a:solidFill>
                  <a:srgbClr val="666666"/>
                </a:solidFill>
              </a:rPr>
              <a:t>Fidelity Committee – National Forum to Accelerate Middle Grades Reform</a:t>
            </a:r>
            <a:endParaRPr/>
          </a:p>
          <a:p>
            <a:pPr marL="0" lvl="0" indent="0" algn="l" rtl="0">
              <a:spcBef>
                <a:spcPts val="1600"/>
              </a:spcBef>
              <a:spcAft>
                <a:spcPts val="0"/>
              </a:spcAft>
              <a:buNone/>
            </a:pPr>
            <a:r>
              <a:rPr lang="en">
                <a:solidFill>
                  <a:srgbClr val="666666"/>
                </a:solidFill>
                <a:highlight>
                  <a:srgbClr val="FFFFFF"/>
                </a:highlight>
              </a:rPr>
              <a:t>3. Ms. Christine Radez, </a:t>
            </a:r>
            <a:r>
              <a:rPr lang="en" i="1">
                <a:solidFill>
                  <a:srgbClr val="666666"/>
                </a:solidFill>
                <a:highlight>
                  <a:srgbClr val="FFFFFF"/>
                </a:highlight>
              </a:rPr>
              <a:t>NYSED Associate</a:t>
            </a:r>
            <a:r>
              <a:rPr lang="en">
                <a:solidFill>
                  <a:srgbClr val="FF9900"/>
                </a:solidFill>
                <a:highlight>
                  <a:srgbClr val="FFFFFF"/>
                </a:highlight>
              </a:rPr>
              <a:t> </a:t>
            </a:r>
            <a:r>
              <a:rPr lang="en">
                <a:solidFill>
                  <a:srgbClr val="666666"/>
                </a:solidFill>
                <a:highlight>
                  <a:srgbClr val="FFFFFF"/>
                </a:highlight>
              </a:rPr>
              <a:t> EE: STW Co-Director </a:t>
            </a:r>
            <a:endParaRPr>
              <a:solidFill>
                <a:srgbClr val="666666"/>
              </a:solidFill>
              <a:highlight>
                <a:srgbClr val="FFFFFF"/>
              </a:highlight>
            </a:endParaRPr>
          </a:p>
          <a:p>
            <a:pPr marL="0" lvl="0" indent="0" algn="l" rtl="0">
              <a:spcBef>
                <a:spcPts val="1600"/>
              </a:spcBef>
              <a:spcAft>
                <a:spcPts val="0"/>
              </a:spcAft>
              <a:buNone/>
            </a:pPr>
            <a:r>
              <a:rPr lang="en">
                <a:solidFill>
                  <a:srgbClr val="666666"/>
                </a:solidFill>
                <a:highlight>
                  <a:srgbClr val="FFFFFF"/>
                </a:highlight>
              </a:rPr>
              <a:t>Contact them with any questions...</a:t>
            </a:r>
            <a:endParaRPr>
              <a:solidFill>
                <a:srgbClr val="666666"/>
              </a:solidFill>
              <a:highlight>
                <a:srgbClr val="FFFFFF"/>
              </a:highlight>
            </a:endParaRPr>
          </a:p>
          <a:p>
            <a:pPr marL="0" lvl="0" indent="0" algn="l" rtl="0">
              <a:spcBef>
                <a:spcPts val="1600"/>
              </a:spcBef>
              <a:spcAft>
                <a:spcPts val="0"/>
              </a:spcAft>
              <a:buNone/>
            </a:pPr>
            <a:endParaRPr>
              <a:solidFill>
                <a:srgbClr val="666666"/>
              </a:solidFill>
              <a:highlight>
                <a:srgbClr val="FFFFFF"/>
              </a:highlight>
            </a:endParaRPr>
          </a:p>
          <a:p>
            <a:pPr marL="0" lvl="0" indent="0" algn="l" rtl="0">
              <a:spcBef>
                <a:spcPts val="1600"/>
              </a:spcBef>
              <a:spcAft>
                <a:spcPts val="0"/>
              </a:spcAft>
              <a:buNone/>
            </a:pPr>
            <a:endParaRPr>
              <a:solidFill>
                <a:srgbClr val="666666"/>
              </a:solidFill>
              <a:highlight>
                <a:srgbClr val="FFFFFF"/>
              </a:highlight>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EE: STW Program</a:t>
            </a:r>
            <a:endParaRPr/>
          </a:p>
        </p:txBody>
      </p:sp>
      <p:sp>
        <p:nvSpPr>
          <p:cNvPr id="65" name="Google Shape;65;p14"/>
          <p:cNvSpPr txBox="1">
            <a:spLocks noGrp="1"/>
          </p:cNvSpPr>
          <p:nvPr>
            <p:ph type="body" idx="1"/>
          </p:nvPr>
        </p:nvSpPr>
        <p:spPr>
          <a:xfrm>
            <a:off x="311700" y="1242525"/>
            <a:ext cx="8520600" cy="365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500">
                <a:solidFill>
                  <a:srgbClr val="636363"/>
                </a:solidFill>
              </a:rPr>
              <a:t>What is the Essential Elements: Schools-to-Watch (EE: STW) program?</a:t>
            </a:r>
            <a:endParaRPr sz="1500">
              <a:solidFill>
                <a:srgbClr val="636363"/>
              </a:solidFill>
            </a:endParaRPr>
          </a:p>
          <a:p>
            <a:pPr marL="0" lvl="0" indent="0" algn="l" rtl="0">
              <a:spcBef>
                <a:spcPts val="0"/>
              </a:spcBef>
              <a:spcAft>
                <a:spcPts val="0"/>
              </a:spcAft>
              <a:buClr>
                <a:schemeClr val="dk1"/>
              </a:buClr>
              <a:buSzPts val="1100"/>
              <a:buFont typeface="Arial"/>
              <a:buNone/>
            </a:pPr>
            <a:r>
              <a:rPr lang="en" sz="1500">
                <a:solidFill>
                  <a:srgbClr val="636363"/>
                </a:solidFill>
              </a:rPr>
              <a:t>​</a:t>
            </a:r>
            <a:endParaRPr sz="150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 program to identify and publicize effective middle-level schools that are committed to continuous improvement;</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 campaign to educate professionals and the public about criteria and indicators for high-performing middle-level schools;</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an opportunity for mentoring;</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an opportunity for self-study and self-reflection; </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an opportunity for networking about good practices;</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an opportunity to celebrate success.</a:t>
            </a:r>
            <a:endParaRPr sz="1050">
              <a:solidFill>
                <a:srgbClr val="636363"/>
              </a:solidFill>
            </a:endParaRPr>
          </a:p>
          <a:p>
            <a:pPr marL="457200" lvl="0" indent="0" algn="l" rtl="0">
              <a:spcBef>
                <a:spcPts val="0"/>
              </a:spcBef>
              <a:spcAft>
                <a:spcPts val="0"/>
              </a:spcAft>
              <a:buNone/>
            </a:pPr>
            <a:endParaRPr sz="1050">
              <a:solidFill>
                <a:srgbClr val="636363"/>
              </a:solidFill>
            </a:endParaRPr>
          </a:p>
          <a:p>
            <a:pPr marL="0" lvl="0" indent="0" algn="l" rtl="0">
              <a:spcBef>
                <a:spcPts val="0"/>
              </a:spcBef>
              <a:spcAft>
                <a:spcPts val="0"/>
              </a:spcAft>
              <a:buClr>
                <a:srgbClr val="000000"/>
              </a:buClr>
              <a:buSzPts val="1100"/>
              <a:buFont typeface="Arial"/>
              <a:buNone/>
            </a:pPr>
            <a:r>
              <a:rPr lang="en" sz="1500">
                <a:solidFill>
                  <a:srgbClr val="636363"/>
                </a:solidFill>
              </a:rPr>
              <a:t>What does an Essential Elements: Schools-to-Watch (EE: STW) school look like?</a:t>
            </a:r>
            <a:endParaRPr sz="1500">
              <a:solidFill>
                <a:srgbClr val="636363"/>
              </a:solidFill>
            </a:endParaRPr>
          </a:p>
          <a:p>
            <a:pPr marL="0" lvl="0" indent="0" algn="l" rtl="0">
              <a:spcBef>
                <a:spcPts val="0"/>
              </a:spcBef>
              <a:spcAft>
                <a:spcPts val="0"/>
              </a:spcAft>
              <a:buClr>
                <a:srgbClr val="000000"/>
              </a:buClr>
              <a:buSzPts val="1100"/>
              <a:buFont typeface="Arial"/>
              <a:buNone/>
            </a:pPr>
            <a:r>
              <a:rPr lang="en" sz="1500">
                <a:solidFill>
                  <a:srgbClr val="636363"/>
                </a:solidFill>
              </a:rPr>
              <a:t>​</a:t>
            </a:r>
            <a:endParaRPr sz="150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is a model of exemplary implementation of the Essential Elements;</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has made, and continues to make, marked progress in meeting all eligibility criteria, including measurable gains in the academic achievement of all students;</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is willing to serve as a model and mentor for other schools seeking to improve;</a:t>
            </a:r>
            <a:endParaRPr sz="1050">
              <a:solidFill>
                <a:srgbClr val="636363"/>
              </a:solidFill>
            </a:endParaRPr>
          </a:p>
          <a:p>
            <a:pPr marL="533400" lvl="0" indent="-295275" algn="l" rtl="0">
              <a:spcBef>
                <a:spcPts val="0"/>
              </a:spcBef>
              <a:spcAft>
                <a:spcPts val="0"/>
              </a:spcAft>
              <a:buClr>
                <a:srgbClr val="636363"/>
              </a:buClr>
              <a:buSzPts val="1050"/>
              <a:buChar char="●"/>
            </a:pPr>
            <a:r>
              <a:rPr lang="en" sz="1050">
                <a:solidFill>
                  <a:srgbClr val="636363"/>
                </a:solidFill>
              </a:rPr>
              <a:t>is committed to continuing its own efforts to improve and provide an exemplary educational program and learning experience for young </a:t>
            </a:r>
            <a:endParaRPr sz="1050">
              <a:solidFill>
                <a:srgbClr val="636363"/>
              </a:solidFill>
            </a:endParaRPr>
          </a:p>
          <a:p>
            <a:pPr marL="0" lvl="0" indent="0" algn="l" rtl="0">
              <a:spcBef>
                <a:spcPts val="0"/>
              </a:spcBef>
              <a:spcAft>
                <a:spcPts val="0"/>
              </a:spcAft>
              <a:buNone/>
            </a:pPr>
            <a:endParaRPr/>
          </a:p>
          <a:p>
            <a:pPr marL="0" lvl="0" indent="0" algn="l" rtl="0">
              <a:spcBef>
                <a:spcPts val="1600"/>
              </a:spcBef>
              <a:spcAft>
                <a:spcPts val="1600"/>
              </a:spcAft>
              <a:buNone/>
            </a:pPr>
            <a:endParaRPr/>
          </a:p>
        </p:txBody>
      </p:sp>
      <p:pic>
        <p:nvPicPr>
          <p:cNvPr id="66" name="Google Shape;66;p14"/>
          <p:cNvPicPr preferRelativeResize="0"/>
          <p:nvPr/>
        </p:nvPicPr>
        <p:blipFill>
          <a:blip r:embed="rId3">
            <a:alphaModFix/>
          </a:blip>
          <a:stretch>
            <a:fillRect/>
          </a:stretch>
        </p:blipFill>
        <p:spPr>
          <a:xfrm>
            <a:off x="152400" y="63875"/>
            <a:ext cx="1370150" cy="1264900"/>
          </a:xfrm>
          <a:prstGeom prst="rect">
            <a:avLst/>
          </a:prstGeom>
          <a:noFill/>
          <a:ln>
            <a:noFill/>
          </a:ln>
        </p:spPr>
      </p:pic>
      <p:pic>
        <p:nvPicPr>
          <p:cNvPr id="67" name="Google Shape;67;p14"/>
          <p:cNvPicPr preferRelativeResize="0"/>
          <p:nvPr/>
        </p:nvPicPr>
        <p:blipFill>
          <a:blip r:embed="rId4">
            <a:alphaModFix/>
          </a:blip>
          <a:stretch>
            <a:fillRect/>
          </a:stretch>
        </p:blipFill>
        <p:spPr>
          <a:xfrm>
            <a:off x="7411450" y="157500"/>
            <a:ext cx="1233775" cy="1461300"/>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10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a:t>What are the NYS Seven (7) Essential Elements of Standards-Focused Middle Level Education?</a:t>
            </a:r>
            <a:endParaRPr sz="1800"/>
          </a:p>
        </p:txBody>
      </p:sp>
      <p:sp>
        <p:nvSpPr>
          <p:cNvPr id="73" name="Google Shape;73;p15"/>
          <p:cNvSpPr txBox="1">
            <a:spLocks noGrp="1"/>
          </p:cNvSpPr>
          <p:nvPr>
            <p:ph type="body" idx="1"/>
          </p:nvPr>
        </p:nvSpPr>
        <p:spPr>
          <a:xfrm>
            <a:off x="623400" y="1154475"/>
            <a:ext cx="8520600" cy="3440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3000"/>
              <a:t>I</a:t>
            </a:r>
            <a:r>
              <a:rPr lang="en" sz="2400"/>
              <a:t>ntroduction of 7 EE from website-Numbered Version</a:t>
            </a:r>
            <a:endParaRPr sz="2400"/>
          </a:p>
          <a:p>
            <a:pPr marL="457200" lvl="0" indent="-381000" algn="l" rtl="0">
              <a:spcBef>
                <a:spcPts val="0"/>
              </a:spcBef>
              <a:spcAft>
                <a:spcPts val="0"/>
              </a:spcAft>
              <a:buSzPts val="2400"/>
              <a:buChar char="●"/>
            </a:pPr>
            <a:r>
              <a:rPr lang="en" sz="2400"/>
              <a:t>Introduction of 7 EE from website -DI Scale Version </a:t>
            </a:r>
            <a:endParaRPr sz="2400"/>
          </a:p>
        </p:txBody>
      </p:sp>
      <p:pic>
        <p:nvPicPr>
          <p:cNvPr id="74" name="Google Shape;74;p15"/>
          <p:cNvPicPr preferRelativeResize="0"/>
          <p:nvPr/>
        </p:nvPicPr>
        <p:blipFill>
          <a:blip r:embed="rId3">
            <a:alphaModFix/>
          </a:blip>
          <a:stretch>
            <a:fillRect/>
          </a:stretch>
        </p:blipFill>
        <p:spPr>
          <a:xfrm>
            <a:off x="998300" y="2240050"/>
            <a:ext cx="2219325" cy="2429600"/>
          </a:xfrm>
          <a:prstGeom prst="rect">
            <a:avLst/>
          </a:prstGeom>
          <a:noFill/>
          <a:ln>
            <a:noFill/>
          </a:ln>
        </p:spPr>
      </p:pic>
      <p:pic>
        <p:nvPicPr>
          <p:cNvPr id="75" name="Google Shape;75;p15"/>
          <p:cNvPicPr preferRelativeResize="0"/>
          <p:nvPr/>
        </p:nvPicPr>
        <p:blipFill>
          <a:blip r:embed="rId3">
            <a:alphaModFix/>
          </a:blip>
          <a:stretch>
            <a:fillRect/>
          </a:stretch>
        </p:blipFill>
        <p:spPr>
          <a:xfrm>
            <a:off x="5484300" y="2347750"/>
            <a:ext cx="2219325" cy="2214200"/>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STW Domains</a:t>
            </a:r>
            <a:endParaRPr/>
          </a:p>
        </p:txBody>
      </p:sp>
      <p:sp>
        <p:nvSpPr>
          <p:cNvPr id="81" name="Google Shape;81;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Academic Excellence</a:t>
            </a:r>
            <a:endParaRPr/>
          </a:p>
          <a:p>
            <a:pPr marL="457200" lvl="0" indent="-342900" algn="l" rtl="0">
              <a:spcBef>
                <a:spcPts val="0"/>
              </a:spcBef>
              <a:spcAft>
                <a:spcPts val="0"/>
              </a:spcAft>
              <a:buSzPts val="1800"/>
              <a:buChar char="●"/>
            </a:pPr>
            <a:r>
              <a:rPr lang="en"/>
              <a:t>Social Equity</a:t>
            </a:r>
            <a:endParaRPr/>
          </a:p>
          <a:p>
            <a:pPr marL="457200" lvl="0" indent="-342900" algn="l" rtl="0">
              <a:spcBef>
                <a:spcPts val="0"/>
              </a:spcBef>
              <a:spcAft>
                <a:spcPts val="0"/>
              </a:spcAft>
              <a:buSzPts val="1800"/>
              <a:buChar char="●"/>
            </a:pPr>
            <a:r>
              <a:rPr lang="en"/>
              <a:t>Developmental Responsiveness</a:t>
            </a:r>
            <a:endParaRPr/>
          </a:p>
          <a:p>
            <a:pPr marL="457200" lvl="0" indent="-342900" algn="l" rtl="0">
              <a:spcBef>
                <a:spcPts val="0"/>
              </a:spcBef>
              <a:spcAft>
                <a:spcPts val="0"/>
              </a:spcAft>
              <a:buSzPts val="1800"/>
              <a:buChar char="●"/>
            </a:pPr>
            <a:r>
              <a:rPr lang="en"/>
              <a:t>Organization Structures and Processes</a:t>
            </a:r>
            <a:endParaRPr/>
          </a:p>
        </p:txBody>
      </p:sp>
      <p:pic>
        <p:nvPicPr>
          <p:cNvPr id="82" name="Google Shape;82;p16"/>
          <p:cNvPicPr preferRelativeResize="0"/>
          <p:nvPr/>
        </p:nvPicPr>
        <p:blipFill>
          <a:blip r:embed="rId3">
            <a:alphaModFix/>
          </a:blip>
          <a:stretch>
            <a:fillRect/>
          </a:stretch>
        </p:blipFill>
        <p:spPr>
          <a:xfrm>
            <a:off x="635450" y="2997600"/>
            <a:ext cx="1233775" cy="1461300"/>
          </a:xfrm>
          <a:prstGeom prst="rect">
            <a:avLst/>
          </a:prstGeom>
          <a:noFill/>
          <a:ln>
            <a:noFill/>
          </a:ln>
        </p:spPr>
      </p:pic>
      <p:pic>
        <p:nvPicPr>
          <p:cNvPr id="83" name="Google Shape;83;p16"/>
          <p:cNvPicPr preferRelativeResize="0"/>
          <p:nvPr/>
        </p:nvPicPr>
        <p:blipFill>
          <a:blip r:embed="rId3">
            <a:alphaModFix/>
          </a:blip>
          <a:stretch>
            <a:fillRect/>
          </a:stretch>
        </p:blipFill>
        <p:spPr>
          <a:xfrm>
            <a:off x="6825875" y="445025"/>
            <a:ext cx="1233775" cy="14613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Crosswalk Between EE and STW Framework</a:t>
            </a:r>
            <a:endParaRPr/>
          </a:p>
        </p:txBody>
      </p:sp>
      <p:sp>
        <p:nvSpPr>
          <p:cNvPr id="89" name="Google Shape;8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400" u="sng" dirty="0">
                <a:solidFill>
                  <a:schemeClr val="hlink"/>
                </a:solidFill>
                <a:hlinkClick r:id="rId3"/>
              </a:rPr>
              <a:t>http://eestw.org/wp-content/uploads/2015/08/STW-to-Essential-Elements-Crosswalk.pdf</a:t>
            </a:r>
            <a:endParaRPr sz="1400" dirty="0"/>
          </a:p>
          <a:p>
            <a:pPr marL="0" lvl="0" indent="0" algn="ctr" rtl="0">
              <a:spcBef>
                <a:spcPts val="1600"/>
              </a:spcBef>
              <a:spcAft>
                <a:spcPts val="1600"/>
              </a:spcAft>
              <a:buNone/>
            </a:pPr>
            <a:endParaRPr sz="1400" dirty="0"/>
          </a:p>
        </p:txBody>
      </p:sp>
      <p:pic>
        <p:nvPicPr>
          <p:cNvPr id="90" name="Google Shape;90;p17"/>
          <p:cNvPicPr preferRelativeResize="0"/>
          <p:nvPr/>
        </p:nvPicPr>
        <p:blipFill>
          <a:blip r:embed="rId4">
            <a:alphaModFix/>
          </a:blip>
          <a:stretch>
            <a:fillRect/>
          </a:stretch>
        </p:blipFill>
        <p:spPr>
          <a:xfrm>
            <a:off x="5799050" y="1855550"/>
            <a:ext cx="1863425" cy="2275625"/>
          </a:xfrm>
          <a:prstGeom prst="rect">
            <a:avLst/>
          </a:prstGeom>
          <a:noFill/>
          <a:ln>
            <a:noFill/>
          </a:ln>
        </p:spPr>
      </p:pic>
      <p:pic>
        <p:nvPicPr>
          <p:cNvPr id="91" name="Google Shape;91;p17"/>
          <p:cNvPicPr preferRelativeResize="0"/>
          <p:nvPr/>
        </p:nvPicPr>
        <p:blipFill>
          <a:blip r:embed="rId5">
            <a:alphaModFix/>
          </a:blip>
          <a:stretch>
            <a:fillRect/>
          </a:stretch>
        </p:blipFill>
        <p:spPr>
          <a:xfrm>
            <a:off x="1561225" y="1855550"/>
            <a:ext cx="2006200" cy="2275625"/>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Social Equity</a:t>
            </a:r>
            <a:endParaRPr/>
          </a:p>
        </p:txBody>
      </p:sp>
      <p:sp>
        <p:nvSpPr>
          <p:cNvPr id="97" name="Google Shape;9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Definition:</a:t>
            </a:r>
            <a:endParaRPr/>
          </a:p>
          <a:p>
            <a:pPr marL="0" lvl="0" indent="0" algn="l" rtl="0">
              <a:spcBef>
                <a:spcPts val="1600"/>
              </a:spcBef>
              <a:spcAft>
                <a:spcPts val="1600"/>
              </a:spcAft>
              <a:buNone/>
            </a:pPr>
            <a:r>
              <a:rPr lang="en"/>
              <a:t>High performing schools with middle grades are socially equitable, democratic, and fair. They provide every student with high-quality teachers, resources, learning opportunities, and supports. They keep positive options open for all students</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body" idx="4294967295"/>
          </p:nvPr>
        </p:nvSpPr>
        <p:spPr>
          <a:xfrm>
            <a:off x="100350" y="129000"/>
            <a:ext cx="8955300" cy="47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STW Domain: Social Equity	</a:t>
            </a:r>
            <a:r>
              <a:rPr lang="en" dirty="0" smtClean="0"/>
              <a:t>    </a:t>
            </a:r>
            <a:r>
              <a:rPr lang="en" dirty="0"/>
              <a:t>EE			</a:t>
            </a:r>
            <a:r>
              <a:rPr lang="en" dirty="0" smtClean="0"/>
              <a:t>Examples</a:t>
            </a:r>
            <a:endParaRPr dirty="0"/>
          </a:p>
          <a:p>
            <a:pPr marL="0" lvl="0" indent="0" algn="l" rtl="0">
              <a:spcBef>
                <a:spcPts val="1600"/>
              </a:spcBef>
              <a:spcAft>
                <a:spcPts val="1600"/>
              </a:spcAft>
              <a:buNone/>
            </a:pPr>
            <a:endParaRPr dirty="0"/>
          </a:p>
        </p:txBody>
      </p:sp>
      <p:graphicFrame>
        <p:nvGraphicFramePr>
          <p:cNvPr id="103" name="Google Shape;103;p19"/>
          <p:cNvGraphicFramePr/>
          <p:nvPr>
            <p:extLst>
              <p:ext uri="{D42A27DB-BD31-4B8C-83A1-F6EECF244321}">
                <p14:modId xmlns:p14="http://schemas.microsoft.com/office/powerpoint/2010/main" val="1177579915"/>
              </p:ext>
            </p:extLst>
          </p:nvPr>
        </p:nvGraphicFramePr>
        <p:xfrm>
          <a:off x="100350" y="863194"/>
          <a:ext cx="8955300" cy="4280306"/>
        </p:xfrm>
        <a:graphic>
          <a:graphicData uri="http://schemas.openxmlformats.org/drawingml/2006/table">
            <a:tbl>
              <a:tblPr>
                <a:noFill/>
                <a:tableStyleId>{12FA3139-D943-4479-8E42-6F96BC720930}</a:tableStyleId>
              </a:tblPr>
              <a:tblGrid>
                <a:gridCol w="2985100">
                  <a:extLst>
                    <a:ext uri="{9D8B030D-6E8A-4147-A177-3AD203B41FA5}">
                      <a16:colId xmlns:a16="http://schemas.microsoft.com/office/drawing/2014/main" val="20000"/>
                    </a:ext>
                  </a:extLst>
                </a:gridCol>
                <a:gridCol w="2985100">
                  <a:extLst>
                    <a:ext uri="{9D8B030D-6E8A-4147-A177-3AD203B41FA5}">
                      <a16:colId xmlns:a16="http://schemas.microsoft.com/office/drawing/2014/main" val="20001"/>
                    </a:ext>
                  </a:extLst>
                </a:gridCol>
                <a:gridCol w="2985100">
                  <a:extLst>
                    <a:ext uri="{9D8B030D-6E8A-4147-A177-3AD203B41FA5}">
                      <a16:colId xmlns:a16="http://schemas.microsoft.com/office/drawing/2014/main" val="20002"/>
                    </a:ext>
                  </a:extLst>
                </a:gridCol>
              </a:tblGrid>
              <a:tr h="2530706">
                <a:tc>
                  <a:txBody>
                    <a:bodyPr/>
                    <a:lstStyle/>
                    <a:p>
                      <a:pPr marL="0" lvl="0" indent="0" algn="l" rtl="0">
                        <a:spcBef>
                          <a:spcPts val="0"/>
                        </a:spcBef>
                        <a:spcAft>
                          <a:spcPts val="0"/>
                        </a:spcAft>
                        <a:buNone/>
                      </a:pPr>
                      <a:r>
                        <a:rPr lang="en" sz="1000"/>
                        <a:t>To the fullest extent possible, all students, including English learners, students with disabilities, gifted and honors students, participate in heterogeneous classes with high academic and behavioral expectations. </a:t>
                      </a:r>
                      <a:endParaRPr sz="1000"/>
                    </a:p>
                  </a:txBody>
                  <a:tcPr marL="91425" marR="91425" marT="91425" marB="91425">
                    <a:solidFill>
                      <a:srgbClr val="A4C2F4"/>
                    </a:solidFill>
                  </a:tcPr>
                </a:tc>
                <a:tc>
                  <a:txBody>
                    <a:bodyPr/>
                    <a:lstStyle/>
                    <a:p>
                      <a:pPr marL="0" lvl="0" indent="0" algn="l" rtl="0">
                        <a:spcBef>
                          <a:spcPts val="0"/>
                        </a:spcBef>
                        <a:spcAft>
                          <a:spcPts val="0"/>
                        </a:spcAft>
                        <a:buNone/>
                      </a:pPr>
                      <a:r>
                        <a:rPr lang="en" sz="1000"/>
                        <a:t>Essential Element Characteristics 3.8, 3.13, 3.14 The school provides, for those students needing additional help to meet the State's standards, opportunities for additional time, instruction, and personal support. The school promotes and encourages appropriate participation of pupils with disabilities in all curricular, co-curricular, and extra-curricular activities. The programs and services of students with disabilities or other special needs are integrated throughout the school building to ensure access to the same instruction as their peers. </a:t>
                      </a:r>
                      <a:endParaRPr sz="1000"/>
                    </a:p>
                  </a:txBody>
                  <a:tcPr marL="91425" marR="91425" marT="91425" marB="91425">
                    <a:lnR w="9525" cap="flat" cmpd="sng">
                      <a:solidFill>
                        <a:srgbClr val="000000"/>
                      </a:solidFill>
                      <a:prstDash val="solid"/>
                      <a:round/>
                      <a:headEnd type="none" w="sm" len="sm"/>
                      <a:tailEnd type="none" w="sm" len="sm"/>
                    </a:lnR>
                    <a:solidFill>
                      <a:srgbClr val="FFD966"/>
                    </a:solidFill>
                  </a:tcPr>
                </a:tc>
                <a:tc>
                  <a:txBody>
                    <a:bodyPr/>
                    <a:lstStyle/>
                    <a:p>
                      <a:pPr marL="0" lvl="0" indent="0" algn="l" rtl="0">
                        <a:spcBef>
                          <a:spcPts val="0"/>
                        </a:spcBef>
                        <a:spcAft>
                          <a:spcPts val="0"/>
                        </a:spcAft>
                        <a:buNone/>
                      </a:pPr>
                      <a:r>
                        <a:rPr lang="en">
                          <a:highlight>
                            <a:srgbClr val="00FF00"/>
                          </a:highlight>
                        </a:rPr>
                        <a:t>Garden City</a:t>
                      </a:r>
                      <a:r>
                        <a:rPr lang="en"/>
                        <a:t>: No honors classes- open enrollment for accelerated programs. Other classes are heterogeneously grouped.</a:t>
                      </a:r>
                      <a:endParaRPr/>
                    </a:p>
                  </a:txBody>
                  <a:tcPr marL="91425" marR="91425" marT="91425" marB="914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749600">
                <a:tc>
                  <a:txBody>
                    <a:bodyPr/>
                    <a:lstStyle/>
                    <a:p>
                      <a:pPr marL="0" lvl="0" indent="0" algn="l" rtl="0">
                        <a:spcBef>
                          <a:spcPts val="0"/>
                        </a:spcBef>
                        <a:spcAft>
                          <a:spcPts val="0"/>
                        </a:spcAft>
                        <a:buNone/>
                      </a:pPr>
                      <a:r>
                        <a:rPr lang="en" sz="1000"/>
                        <a:t> Students are provided the opportunity to use many and varied approaches to achieve and demonstrate competence and mastery of standards. </a:t>
                      </a:r>
                      <a:endParaRPr sz="1000"/>
                    </a:p>
                  </a:txBody>
                  <a:tcPr marL="91425" marR="91425" marT="91425" marB="91425">
                    <a:solidFill>
                      <a:srgbClr val="A4C2F4"/>
                    </a:solidFill>
                  </a:tcPr>
                </a:tc>
                <a:tc>
                  <a:txBody>
                    <a:bodyPr/>
                    <a:lstStyle/>
                    <a:p>
                      <a:pPr marL="0" lvl="0" indent="0" algn="l" rtl="0">
                        <a:spcBef>
                          <a:spcPts val="0"/>
                        </a:spcBef>
                        <a:spcAft>
                          <a:spcPts val="0"/>
                        </a:spcAft>
                        <a:buNone/>
                      </a:pPr>
                      <a:r>
                        <a:rPr lang="en" sz="1000"/>
                        <a:t>Essential Element characteristics 4.6, 4.9 Teachers use technology and other instructional resources purposely to support and enhance learning. Use a range of successful, research-based teaching strategies that are developmentally and cognitively appropriate, matching instruction to the students' varied learning styles and different intelligences. </a:t>
                      </a:r>
                      <a:endParaRPr sz="1000"/>
                    </a:p>
                  </a:txBody>
                  <a:tcPr marL="91425" marR="91425" marT="91425" marB="91425">
                    <a:solidFill>
                      <a:srgbClr val="FFD966"/>
                    </a:solidFill>
                  </a:tcPr>
                </a:tc>
                <a:tc>
                  <a:txBody>
                    <a:bodyPr/>
                    <a:lstStyle/>
                    <a:p>
                      <a:pPr marL="0" lvl="0" indent="0" algn="l" rtl="0">
                        <a:spcBef>
                          <a:spcPts val="0"/>
                        </a:spcBef>
                        <a:spcAft>
                          <a:spcPts val="0"/>
                        </a:spcAft>
                        <a:buNone/>
                      </a:pPr>
                      <a:r>
                        <a:rPr lang="en" dirty="0">
                          <a:highlight>
                            <a:srgbClr val="00FF00"/>
                          </a:highlight>
                        </a:rPr>
                        <a:t>Oceanside</a:t>
                      </a:r>
                      <a:r>
                        <a:rPr lang="en" dirty="0"/>
                        <a:t>: All students and staff have iPads and function is a digital learning environment • This technology facilitates learning experiences that are appealing to a variety of learning styles and promote 21st century skills. </a:t>
                      </a:r>
                      <a:endParaRPr dirty="0"/>
                    </a:p>
                  </a:txBody>
                  <a:tcPr marL="91425" marR="91425" marT="91425" marB="91425">
                    <a:lnT w="9525" cap="flat" cmpd="sng">
                      <a:solidFill>
                        <a:srgbClr val="000000"/>
                      </a:solidFill>
                      <a:prstDash val="solid"/>
                      <a:round/>
                      <a:headEnd type="none" w="sm" len="sm"/>
                      <a:tailEnd type="none" w="sm" len="sm"/>
                    </a:lnT>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graphicFrame>
        <p:nvGraphicFramePr>
          <p:cNvPr id="108" name="Google Shape;108;p20"/>
          <p:cNvGraphicFramePr/>
          <p:nvPr/>
        </p:nvGraphicFramePr>
        <p:xfrm>
          <a:off x="310700" y="725250"/>
          <a:ext cx="8522600" cy="4418275"/>
        </p:xfrm>
        <a:graphic>
          <a:graphicData uri="http://schemas.openxmlformats.org/drawingml/2006/table">
            <a:tbl>
              <a:tblPr>
                <a:noFill/>
                <a:tableStyleId>{12FA3139-D943-4479-8E42-6F96BC720930}</a:tableStyleId>
              </a:tblPr>
              <a:tblGrid>
                <a:gridCol w="3269100">
                  <a:extLst>
                    <a:ext uri="{9D8B030D-6E8A-4147-A177-3AD203B41FA5}">
                      <a16:colId xmlns:a16="http://schemas.microsoft.com/office/drawing/2014/main" val="20000"/>
                    </a:ext>
                  </a:extLst>
                </a:gridCol>
                <a:gridCol w="2626750">
                  <a:extLst>
                    <a:ext uri="{9D8B030D-6E8A-4147-A177-3AD203B41FA5}">
                      <a16:colId xmlns:a16="http://schemas.microsoft.com/office/drawing/2014/main" val="20001"/>
                    </a:ext>
                  </a:extLst>
                </a:gridCol>
                <a:gridCol w="2626750">
                  <a:extLst>
                    <a:ext uri="{9D8B030D-6E8A-4147-A177-3AD203B41FA5}">
                      <a16:colId xmlns:a16="http://schemas.microsoft.com/office/drawing/2014/main" val="20002"/>
                    </a:ext>
                  </a:extLst>
                </a:gridCol>
              </a:tblGrid>
              <a:tr h="2553625">
                <a:tc>
                  <a:txBody>
                    <a:bodyPr/>
                    <a:lstStyle/>
                    <a:p>
                      <a:pPr marL="0" lvl="0" indent="0" algn="l" rtl="0">
                        <a:spcBef>
                          <a:spcPts val="0"/>
                        </a:spcBef>
                        <a:spcAft>
                          <a:spcPts val="0"/>
                        </a:spcAft>
                        <a:buNone/>
                      </a:pPr>
                      <a:r>
                        <a:rPr lang="en" sz="1000" dirty="0"/>
                        <a:t>All students have equal access to valued knowledge in all school classes and activities. </a:t>
                      </a:r>
                      <a:endParaRPr sz="1000" dirty="0"/>
                    </a:p>
                  </a:txBody>
                  <a:tcPr marL="91425" marR="91425" marT="91425" marB="91425">
                    <a:lnL w="9525" cap="flat" cmpd="sng">
                      <a:solidFill>
                        <a:srgbClr val="A2C4C9"/>
                      </a:solidFill>
                      <a:prstDash val="solid"/>
                      <a:round/>
                      <a:headEnd type="none" w="sm" len="sm"/>
                      <a:tailEnd type="none" w="sm" len="sm"/>
                    </a:lnL>
                    <a:lnR w="9525" cap="flat" cmpd="sng">
                      <a:solidFill>
                        <a:srgbClr val="A2C4C9"/>
                      </a:solidFill>
                      <a:prstDash val="solid"/>
                      <a:round/>
                      <a:headEnd type="none" w="sm" len="sm"/>
                      <a:tailEnd type="none" w="sm" len="sm"/>
                    </a:lnR>
                    <a:lnT w="9525" cap="flat" cmpd="sng">
                      <a:solidFill>
                        <a:srgbClr val="A2C4C9"/>
                      </a:solidFill>
                      <a:prstDash val="solid"/>
                      <a:round/>
                      <a:headEnd type="none" w="sm" len="sm"/>
                      <a:tailEnd type="none" w="sm" len="sm"/>
                    </a:lnT>
                    <a:lnB w="9525" cap="flat" cmpd="sng">
                      <a:solidFill>
                        <a:srgbClr val="A2C4C9"/>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r>
                        <a:rPr lang="en" sz="1000"/>
                        <a:t>Essential Element Characteristics 3.8, 3.13, 3.14 The school provides, for those students needing additional help to meet the State's standards, opportunities for additional time, instruction, and personal support. The school promotes and encourages appropriate participation of pupils with disabilities in all curricular, co-curricular, and extra-curricular activities. The programs and services of students with disabilities or other special needs are integrated throughout the school building to ensure access to the same instruction as their peers</a:t>
                      </a:r>
                      <a:endParaRPr sz="1000"/>
                    </a:p>
                  </a:txBody>
                  <a:tcPr marL="91425" marR="91425" marT="91425" marB="91425">
                    <a:lnL w="9525" cap="flat" cmpd="sng">
                      <a:solidFill>
                        <a:srgbClr val="A2C4C9"/>
                      </a:solidFill>
                      <a:prstDash val="solid"/>
                      <a:round/>
                      <a:headEnd type="none" w="sm" len="sm"/>
                      <a:tailEnd type="none" w="sm" len="sm"/>
                    </a:lnL>
                    <a:solidFill>
                      <a:srgbClr val="FFD966"/>
                    </a:solidFill>
                  </a:tcPr>
                </a:tc>
                <a:tc>
                  <a:txBody>
                    <a:bodyPr/>
                    <a:lstStyle/>
                    <a:p>
                      <a:pPr marL="0" lvl="0" indent="0" algn="l" rtl="0">
                        <a:spcBef>
                          <a:spcPts val="0"/>
                        </a:spcBef>
                        <a:spcAft>
                          <a:spcPts val="0"/>
                        </a:spcAft>
                        <a:buClr>
                          <a:schemeClr val="dk1"/>
                        </a:buClr>
                        <a:buSzPts val="1100"/>
                        <a:buFont typeface="Arial"/>
                        <a:buNone/>
                      </a:pPr>
                      <a:r>
                        <a:rPr lang="en" dirty="0">
                          <a:solidFill>
                            <a:schemeClr val="dk1"/>
                          </a:solidFill>
                          <a:highlight>
                            <a:srgbClr val="00FF00"/>
                          </a:highlight>
                        </a:rPr>
                        <a:t>Farnsworth</a:t>
                      </a:r>
                      <a:r>
                        <a:rPr lang="en" dirty="0">
                          <a:solidFill>
                            <a:schemeClr val="dk1"/>
                          </a:solidFill>
                        </a:rPr>
                        <a:t>: One Enrichment teacher coordinates with classroom teachers and a local BOCES to enhance the curriculum and to provide additional activities for students interested in enrichment opportunities, before, during and after the school day.  </a:t>
                      </a:r>
                      <a:endParaRPr dirty="0">
                        <a:solidFill>
                          <a:schemeClr val="dk1"/>
                        </a:solidFill>
                      </a:endParaRPr>
                    </a:p>
                    <a:p>
                      <a:pPr marL="0" lvl="0" indent="0" algn="l" rtl="0">
                        <a:spcBef>
                          <a:spcPts val="0"/>
                        </a:spcBef>
                        <a:spcAft>
                          <a:spcPts val="0"/>
                        </a:spcAft>
                        <a:buNone/>
                      </a:pPr>
                      <a:endParaRPr sz="1000" dirty="0"/>
                    </a:p>
                  </a:txBody>
                  <a:tcPr marL="91425" marR="91425" marT="91425" marB="91425"/>
                </a:tc>
                <a:extLst>
                  <a:ext uri="{0D108BD9-81ED-4DB2-BD59-A6C34878D82A}">
                    <a16:rowId xmlns:a16="http://schemas.microsoft.com/office/drawing/2014/main" val="10000"/>
                  </a:ext>
                </a:extLst>
              </a:tr>
              <a:tr h="1436125">
                <a:tc>
                  <a:txBody>
                    <a:bodyPr/>
                    <a:lstStyle/>
                    <a:p>
                      <a:pPr marL="0" lvl="0" indent="0" algn="l" rtl="0">
                        <a:spcBef>
                          <a:spcPts val="0"/>
                        </a:spcBef>
                        <a:spcAft>
                          <a:spcPts val="0"/>
                        </a:spcAft>
                        <a:buNone/>
                      </a:pPr>
                      <a:r>
                        <a:rPr lang="en" sz="1000"/>
                        <a:t>Students have ongoing opportunities to learn about and appreciate their own and others' cultures. </a:t>
                      </a:r>
                      <a:endParaRPr sz="1000"/>
                    </a:p>
                  </a:txBody>
                  <a:tcPr marL="91425" marR="91425" marT="91425" marB="91425">
                    <a:lnL w="9525" cap="flat" cmpd="sng">
                      <a:solidFill>
                        <a:srgbClr val="A2C4C9"/>
                      </a:solidFill>
                      <a:prstDash val="solid"/>
                      <a:round/>
                      <a:headEnd type="none" w="sm" len="sm"/>
                      <a:tailEnd type="none" w="sm" len="sm"/>
                    </a:lnL>
                    <a:lnR w="9525" cap="flat" cmpd="sng">
                      <a:solidFill>
                        <a:srgbClr val="A2C4C9"/>
                      </a:solidFill>
                      <a:prstDash val="solid"/>
                      <a:round/>
                      <a:headEnd type="none" w="sm" len="sm"/>
                      <a:tailEnd type="none" w="sm" len="sm"/>
                    </a:lnR>
                    <a:lnT w="9525" cap="flat" cmpd="sng">
                      <a:solidFill>
                        <a:srgbClr val="A2C4C9"/>
                      </a:solidFill>
                      <a:prstDash val="solid"/>
                      <a:round/>
                      <a:headEnd type="none" w="sm" len="sm"/>
                      <a:tailEnd type="none" w="sm" len="sm"/>
                    </a:lnT>
                    <a:lnB w="9525" cap="flat" cmpd="sng">
                      <a:solidFill>
                        <a:srgbClr val="A2C4C9"/>
                      </a:solidFill>
                      <a:prstDash val="solid"/>
                      <a:round/>
                      <a:headEnd type="none" w="sm" len="sm"/>
                      <a:tailEnd type="none" w="sm" len="sm"/>
                    </a:lnB>
                    <a:solidFill>
                      <a:srgbClr val="A4C2F4"/>
                    </a:solidFill>
                  </a:tcPr>
                </a:tc>
                <a:tc>
                  <a:txBody>
                    <a:bodyPr/>
                    <a:lstStyle/>
                    <a:p>
                      <a:pPr marL="0" lvl="0" indent="0" algn="l" rtl="0">
                        <a:spcBef>
                          <a:spcPts val="0"/>
                        </a:spcBef>
                        <a:spcAft>
                          <a:spcPts val="0"/>
                        </a:spcAft>
                        <a:buNone/>
                      </a:pPr>
                      <a:r>
                        <a:rPr lang="en" sz="1000"/>
                        <a:t>Essential Elements Characteristic 3.7, 6.2 The school ensures that all students, staff, parents, and families feel secure, valued and respected as significant contributors to the school community. Respect and caring engender a feeling of self-worth, self-confidence, and personal efficacy</a:t>
                      </a:r>
                      <a:endParaRPr sz="1000"/>
                    </a:p>
                  </a:txBody>
                  <a:tcPr marL="91425" marR="91425" marT="91425" marB="91425">
                    <a:lnL w="9525" cap="flat" cmpd="sng">
                      <a:solidFill>
                        <a:srgbClr val="A2C4C9"/>
                      </a:solidFill>
                      <a:prstDash val="solid"/>
                      <a:round/>
                      <a:headEnd type="none" w="sm" len="sm"/>
                      <a:tailEnd type="none" w="sm" len="sm"/>
                    </a:lnL>
                    <a:solidFill>
                      <a:srgbClr val="FFD966"/>
                    </a:solidFill>
                  </a:tcPr>
                </a:tc>
                <a:tc>
                  <a:txBody>
                    <a:bodyPr/>
                    <a:lstStyle/>
                    <a:p>
                      <a:pPr marL="0" lvl="0" indent="0" algn="l" rtl="0">
                        <a:spcBef>
                          <a:spcPts val="0"/>
                        </a:spcBef>
                        <a:spcAft>
                          <a:spcPts val="0"/>
                        </a:spcAft>
                        <a:buNone/>
                      </a:pPr>
                      <a:r>
                        <a:rPr lang="en">
                          <a:highlight>
                            <a:srgbClr val="00FF00"/>
                          </a:highlight>
                        </a:rPr>
                        <a:t>Moravia:</a:t>
                      </a:r>
                      <a:r>
                        <a:rPr lang="en"/>
                        <a:t> Field trip for cultural literacy to museums, symphony and ballet broaden students’ cultural horizons.</a:t>
                      </a:r>
                      <a:endParaRPr/>
                    </a:p>
                  </a:txBody>
                  <a:tcPr marL="91425" marR="91425" marT="91425" marB="91425"/>
                </a:tc>
                <a:extLst>
                  <a:ext uri="{0D108BD9-81ED-4DB2-BD59-A6C34878D82A}">
                    <a16:rowId xmlns:a16="http://schemas.microsoft.com/office/drawing/2014/main" val="10001"/>
                  </a:ext>
                </a:extLst>
              </a:tr>
              <a:tr h="428525">
                <a:tc>
                  <a:txBody>
                    <a:bodyPr/>
                    <a:lstStyle/>
                    <a:p>
                      <a:pPr marL="0" lvl="0" indent="0" algn="l" rtl="0">
                        <a:spcBef>
                          <a:spcPts val="0"/>
                        </a:spcBef>
                        <a:spcAft>
                          <a:spcPts val="0"/>
                        </a:spcAft>
                        <a:buNone/>
                      </a:pPr>
                      <a:endParaRPr sz="1100"/>
                    </a:p>
                  </a:txBody>
                  <a:tcPr marL="91425" marR="91425" marT="91425" marB="91425">
                    <a:lnT w="9525" cap="flat" cmpd="sng">
                      <a:solidFill>
                        <a:srgbClr val="A2C4C9"/>
                      </a:solidFill>
                      <a:prstDash val="solid"/>
                      <a:round/>
                      <a:headEnd type="none" w="sm" len="sm"/>
                      <a:tailEnd type="none" w="sm" len="sm"/>
                    </a:lnT>
                  </a:tcPr>
                </a:tc>
                <a:tc>
                  <a:txBody>
                    <a:bodyPr/>
                    <a:lstStyle/>
                    <a:p>
                      <a:pPr marL="0" lvl="0" indent="0" algn="l" rtl="0">
                        <a:spcBef>
                          <a:spcPts val="0"/>
                        </a:spcBef>
                        <a:spcAft>
                          <a:spcPts val="0"/>
                        </a:spcAft>
                        <a:buNone/>
                      </a:pPr>
                      <a:endParaRPr sz="1100"/>
                    </a:p>
                  </a:txBody>
                  <a:tcPr marL="91425" marR="91425" marT="91425" marB="91425"/>
                </a:tc>
                <a:tc>
                  <a:txBody>
                    <a:bodyPr/>
                    <a:lstStyle/>
                    <a:p>
                      <a:pPr marL="0" lvl="0" indent="0" algn="l" rtl="0">
                        <a:spcBef>
                          <a:spcPts val="0"/>
                        </a:spcBef>
                        <a:spcAft>
                          <a:spcPts val="0"/>
                        </a:spcAft>
                        <a:buNone/>
                      </a:pPr>
                      <a:endParaRPr sz="1100"/>
                    </a:p>
                  </a:txBody>
                  <a:tcPr marL="91425" marR="91425" marT="91425" marB="91425"/>
                </a:tc>
                <a:extLst>
                  <a:ext uri="{0D108BD9-81ED-4DB2-BD59-A6C34878D82A}">
                    <a16:rowId xmlns:a16="http://schemas.microsoft.com/office/drawing/2014/main" val="10002"/>
                  </a:ext>
                </a:extLst>
              </a:tr>
            </a:tbl>
          </a:graphicData>
        </a:graphic>
      </p:graphicFrame>
      <p:sp>
        <p:nvSpPr>
          <p:cNvPr id="109" name="Google Shape;109;p20"/>
          <p:cNvSpPr txBox="1"/>
          <p:nvPr/>
        </p:nvSpPr>
        <p:spPr>
          <a:xfrm>
            <a:off x="314850" y="194000"/>
            <a:ext cx="8477400" cy="422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sz="1800" dirty="0">
                <a:solidFill>
                  <a:schemeClr val="dk2"/>
                </a:solidFill>
              </a:rPr>
              <a:t>STW Domain: Social </a:t>
            </a:r>
            <a:r>
              <a:rPr lang="en" sz="1800" dirty="0" smtClean="0">
                <a:solidFill>
                  <a:schemeClr val="dk2"/>
                </a:solidFill>
              </a:rPr>
              <a:t>Equity                   EE</a:t>
            </a:r>
            <a:r>
              <a:rPr lang="en" sz="1800" dirty="0">
                <a:solidFill>
                  <a:schemeClr val="dk2"/>
                </a:solidFill>
              </a:rPr>
              <a:t>		</a:t>
            </a:r>
            <a:r>
              <a:rPr lang="en" sz="1800" dirty="0" smtClean="0">
                <a:solidFill>
                  <a:schemeClr val="dk2"/>
                </a:solidFill>
              </a:rPr>
              <a:t>              Examples</a:t>
            </a:r>
            <a:endParaRPr sz="1800" dirty="0">
              <a:solidFill>
                <a:schemeClr val="dk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graphicFrame>
        <p:nvGraphicFramePr>
          <p:cNvPr id="114" name="Google Shape;114;p21"/>
          <p:cNvGraphicFramePr/>
          <p:nvPr/>
        </p:nvGraphicFramePr>
        <p:xfrm>
          <a:off x="170775" y="590725"/>
          <a:ext cx="8020725" cy="4450050"/>
        </p:xfrm>
        <a:graphic>
          <a:graphicData uri="http://schemas.openxmlformats.org/drawingml/2006/table">
            <a:tbl>
              <a:tblPr>
                <a:noFill/>
                <a:tableStyleId>{12FA3139-D943-4479-8E42-6F96BC720930}</a:tableStyleId>
              </a:tblPr>
              <a:tblGrid>
                <a:gridCol w="2673575">
                  <a:extLst>
                    <a:ext uri="{9D8B030D-6E8A-4147-A177-3AD203B41FA5}">
                      <a16:colId xmlns:a16="http://schemas.microsoft.com/office/drawing/2014/main" val="20000"/>
                    </a:ext>
                  </a:extLst>
                </a:gridCol>
                <a:gridCol w="2673575">
                  <a:extLst>
                    <a:ext uri="{9D8B030D-6E8A-4147-A177-3AD203B41FA5}">
                      <a16:colId xmlns:a16="http://schemas.microsoft.com/office/drawing/2014/main" val="20001"/>
                    </a:ext>
                  </a:extLst>
                </a:gridCol>
                <a:gridCol w="2673575">
                  <a:extLst>
                    <a:ext uri="{9D8B030D-6E8A-4147-A177-3AD203B41FA5}">
                      <a16:colId xmlns:a16="http://schemas.microsoft.com/office/drawing/2014/main" val="20002"/>
                    </a:ext>
                  </a:extLst>
                </a:gridCol>
              </a:tblGrid>
              <a:tr h="4203975">
                <a:tc>
                  <a:txBody>
                    <a:bodyPr/>
                    <a:lstStyle/>
                    <a:p>
                      <a:pPr marL="0" lvl="0" indent="0" algn="l" rtl="0">
                        <a:spcBef>
                          <a:spcPts val="0"/>
                        </a:spcBef>
                        <a:spcAft>
                          <a:spcPts val="0"/>
                        </a:spcAft>
                        <a:buNone/>
                      </a:pPr>
                      <a:r>
                        <a:rPr lang="en" sz="1000"/>
                        <a:t>The school’s reward system is designed to value diversity, civility, service, and democratic citizenship.  </a:t>
                      </a: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a:t>Students are provided the opportunity to use many and varied approaches to achieve and demonstrate competence and mastery of standards</a:t>
                      </a: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a:t> Students are provided the opportunity to use many and varied approaches to achieve and demonstrate competence and mastery of standards. </a:t>
                      </a:r>
                      <a:endParaRPr sz="1000"/>
                    </a:p>
                    <a:p>
                      <a:pPr marL="0" lvl="0" indent="0" algn="l" rtl="0">
                        <a:spcBef>
                          <a:spcPts val="0"/>
                        </a:spcBef>
                        <a:spcAft>
                          <a:spcPts val="0"/>
                        </a:spcAft>
                        <a:buNone/>
                      </a:pPr>
                      <a:endParaRPr sz="1000"/>
                    </a:p>
                  </a:txBody>
                  <a:tcPr marL="91425" marR="91425" marT="91425" marB="91425">
                    <a:solidFill>
                      <a:srgbClr val="A4C2F4"/>
                    </a:solidFill>
                  </a:tcPr>
                </a:tc>
                <a:tc>
                  <a:txBody>
                    <a:bodyPr/>
                    <a:lstStyle/>
                    <a:p>
                      <a:pPr marL="0" lvl="0" indent="0" algn="l" rtl="0">
                        <a:spcBef>
                          <a:spcPts val="0"/>
                        </a:spcBef>
                        <a:spcAft>
                          <a:spcPts val="0"/>
                        </a:spcAft>
                        <a:buNone/>
                      </a:pPr>
                      <a:r>
                        <a:rPr lang="en" sz="1000"/>
                        <a:t>Adults and older youths provide positive role models and constant affirmation and recognition.</a:t>
                      </a: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a:t>Teachers use technology and other instructional resources purposely to support and enhance learning. Use a range of successful, research-based teaching strategies that are developmentally and cognitively appropriate, matching instruction to the students' varied learning styles and different intelligences. </a:t>
                      </a:r>
                      <a:endParaRPr sz="1000"/>
                    </a:p>
                    <a:p>
                      <a:pPr marL="0" lvl="0" indent="0" algn="l" rtl="0">
                        <a:spcBef>
                          <a:spcPts val="0"/>
                        </a:spcBef>
                        <a:spcAft>
                          <a:spcPts val="0"/>
                        </a:spcAft>
                        <a:buNone/>
                      </a:pPr>
                      <a:endParaRPr sz="1000"/>
                    </a:p>
                    <a:p>
                      <a:pPr marL="0" lvl="0" indent="0" algn="l" rtl="0">
                        <a:spcBef>
                          <a:spcPts val="0"/>
                        </a:spcBef>
                        <a:spcAft>
                          <a:spcPts val="0"/>
                        </a:spcAft>
                        <a:buNone/>
                      </a:pPr>
                      <a:endParaRPr sz="1000"/>
                    </a:p>
                    <a:p>
                      <a:pPr marL="0" lvl="0" indent="0" algn="l" rtl="0">
                        <a:spcBef>
                          <a:spcPts val="0"/>
                        </a:spcBef>
                        <a:spcAft>
                          <a:spcPts val="0"/>
                        </a:spcAft>
                        <a:buNone/>
                      </a:pPr>
                      <a:r>
                        <a:rPr lang="en" sz="1000"/>
                        <a:t>Teachers use technology and other instructional resources purposely to support and enhance learning. Use a range of successful, research-based teaching strategies that are developmentally and cognitively appropriate, matching instruction to the students' varied learning styles and different intelligences. </a:t>
                      </a:r>
                      <a:endParaRPr sz="1000"/>
                    </a:p>
                  </a:txBody>
                  <a:tcPr marL="91425" marR="91425" marT="91425" marB="91425">
                    <a:solidFill>
                      <a:srgbClr val="FFD966"/>
                    </a:solidFill>
                  </a:tcPr>
                </a:tc>
                <a:tc>
                  <a:txBody>
                    <a:bodyPr/>
                    <a:lstStyle/>
                    <a:p>
                      <a:pPr marL="0" lvl="0" indent="0" algn="l" rtl="0">
                        <a:spcBef>
                          <a:spcPts val="0"/>
                        </a:spcBef>
                        <a:spcAft>
                          <a:spcPts val="0"/>
                        </a:spcAft>
                        <a:buNone/>
                      </a:pPr>
                      <a:r>
                        <a:rPr lang="en">
                          <a:highlight>
                            <a:srgbClr val="00FF00"/>
                          </a:highlight>
                        </a:rPr>
                        <a:t>Bay Trail</a:t>
                      </a:r>
                      <a:r>
                        <a:rPr lang="en"/>
                        <a:t>: Recognitions: Asset Kudos; Celebration of Character; Student of the Month, library awards, PE character awards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highlight>
                            <a:srgbClr val="00FF00"/>
                          </a:highlight>
                        </a:rPr>
                        <a:t>Van Wyck</a:t>
                      </a:r>
                      <a:r>
                        <a:rPr lang="en"/>
                        <a:t>: Use of Maker Space open to all students to demonstrate learning using varied approaches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highlight>
                            <a:srgbClr val="00FF00"/>
                          </a:highlight>
                        </a:rPr>
                        <a:t>Glens Falls</a:t>
                      </a:r>
                      <a:r>
                        <a:rPr lang="en"/>
                        <a:t>: Student achievement and mastery of skills is technologically centered and teachers embrace the use of technology in instruction </a:t>
                      </a:r>
                      <a:endParaRPr/>
                    </a:p>
                  </a:txBody>
                  <a:tcPr marL="91425" marR="91425" marT="91425" marB="91425"/>
                </a:tc>
                <a:extLst>
                  <a:ext uri="{0D108BD9-81ED-4DB2-BD59-A6C34878D82A}">
                    <a16:rowId xmlns:a16="http://schemas.microsoft.com/office/drawing/2014/main" val="10000"/>
                  </a:ext>
                </a:extLst>
              </a:tr>
            </a:tbl>
          </a:graphicData>
        </a:graphic>
      </p:graphicFrame>
      <p:sp>
        <p:nvSpPr>
          <p:cNvPr id="115" name="Google Shape;115;p21"/>
          <p:cNvSpPr txBox="1"/>
          <p:nvPr/>
        </p:nvSpPr>
        <p:spPr>
          <a:xfrm>
            <a:off x="944275" y="194000"/>
            <a:ext cx="7239000" cy="285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21"/>
          <p:cNvSpPr txBox="1"/>
          <p:nvPr/>
        </p:nvSpPr>
        <p:spPr>
          <a:xfrm>
            <a:off x="161675" y="174325"/>
            <a:ext cx="8020800" cy="39082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800" dirty="0">
                <a:solidFill>
                  <a:schemeClr val="dk2"/>
                </a:solidFill>
              </a:rPr>
              <a:t>STW Domain: Social Equity	</a:t>
            </a:r>
            <a:r>
              <a:rPr lang="en" sz="1800" dirty="0" smtClean="0">
                <a:solidFill>
                  <a:schemeClr val="dk2"/>
                </a:solidFill>
              </a:rPr>
              <a:t>EE</a:t>
            </a:r>
            <a:r>
              <a:rPr lang="en" sz="1800" dirty="0">
                <a:solidFill>
                  <a:schemeClr val="dk2"/>
                </a:solidFill>
              </a:rPr>
              <a:t>		 </a:t>
            </a:r>
            <a:r>
              <a:rPr lang="en" sz="1800" dirty="0" smtClean="0">
                <a:solidFill>
                  <a:schemeClr val="dk2"/>
                </a:solidFill>
              </a:rPr>
              <a:t>     Examples</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1673</Words>
  <Application>Microsoft Office PowerPoint</Application>
  <PresentationFormat>On-screen Show (16:9)</PresentationFormat>
  <Paragraphs>167</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Georgia</vt:lpstr>
      <vt:lpstr>Simple Light</vt:lpstr>
      <vt:lpstr>Presentation Schools to Watch NYS Middle Level Liaisons </vt:lpstr>
      <vt:lpstr>EE: STW Program</vt:lpstr>
      <vt:lpstr>What are the NYS Seven (7) Essential Elements of Standards-Focused Middle Level Education?</vt:lpstr>
      <vt:lpstr>STW Domains</vt:lpstr>
      <vt:lpstr>Crosswalk Between EE and STW Framework</vt:lpstr>
      <vt:lpstr>Social Equity</vt:lpstr>
      <vt:lpstr>PowerPoint Presentation</vt:lpstr>
      <vt:lpstr>PowerPoint Presentation</vt:lpstr>
      <vt:lpstr>PowerPoint Presentation</vt:lpstr>
      <vt:lpstr>Developmental Responsiveness</vt:lpstr>
      <vt:lpstr>PowerPoint Presentation</vt:lpstr>
      <vt:lpstr>PowerPoint Presentation</vt:lpstr>
      <vt:lpstr>STW Domain: Developmental    EE                                Examples Responsiveness </vt:lpstr>
      <vt:lpstr>Where do I find info about the STW application process?</vt:lpstr>
      <vt:lpstr>What is the application process?</vt:lpstr>
      <vt:lpstr>STW Leadership Academy- East July 17-19, 2019 Oceanside Middle School, NY (Outside of NYC)​ </vt:lpstr>
      <vt:lpstr>Names to 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Schools to Watch NYS Middle Level Liaisons</dc:title>
  <dc:creator>steven shuchat</dc:creator>
  <cp:lastModifiedBy>Christie, John - ESM - Dayton Avenue</cp:lastModifiedBy>
  <cp:revision>2</cp:revision>
  <dcterms:modified xsi:type="dcterms:W3CDTF">2019-03-11T18:11:24Z</dcterms:modified>
</cp:coreProperties>
</file>