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99" r:id="rId3"/>
    <p:sldId id="258" r:id="rId4"/>
    <p:sldId id="260" r:id="rId5"/>
    <p:sldId id="298" r:id="rId6"/>
    <p:sldId id="259" r:id="rId7"/>
    <p:sldId id="297" r:id="rId8"/>
    <p:sldId id="300" r:id="rId9"/>
    <p:sldId id="307" r:id="rId10"/>
    <p:sldId id="306" r:id="rId11"/>
    <p:sldId id="416" r:id="rId12"/>
    <p:sldId id="312" r:id="rId13"/>
    <p:sldId id="324" r:id="rId14"/>
    <p:sldId id="325" r:id="rId15"/>
    <p:sldId id="341" r:id="rId16"/>
    <p:sldId id="342" r:id="rId17"/>
    <p:sldId id="331" r:id="rId18"/>
    <p:sldId id="322" r:id="rId19"/>
    <p:sldId id="326" r:id="rId20"/>
    <p:sldId id="406" r:id="rId21"/>
    <p:sldId id="405" r:id="rId22"/>
    <p:sldId id="404" r:id="rId23"/>
    <p:sldId id="328" r:id="rId24"/>
    <p:sldId id="332" r:id="rId25"/>
    <p:sldId id="333" r:id="rId26"/>
    <p:sldId id="335" r:id="rId27"/>
    <p:sldId id="410" r:id="rId28"/>
    <p:sldId id="338" r:id="rId29"/>
    <p:sldId id="308" r:id="rId30"/>
    <p:sldId id="411" r:id="rId31"/>
    <p:sldId id="412" r:id="rId32"/>
    <p:sldId id="413" r:id="rId33"/>
    <p:sldId id="415" r:id="rId34"/>
    <p:sldId id="417" r:id="rId35"/>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emy Naidus" initials="JN" lastIdx="21" clrIdx="0">
    <p:extLst>
      <p:ext uri="{19B8F6BF-5375-455C-9EA6-DF929625EA0E}">
        <p15:presenceInfo xmlns:p15="http://schemas.microsoft.com/office/powerpoint/2012/main" userId="S-1-5-21-576078244-347078923-646806464-31762" providerId="AD"/>
      </p:ext>
    </p:extLst>
  </p:cmAuthor>
  <p:cmAuthor id="2" name="Jessica Nash" initials="JN" lastIdx="3" clrIdx="1">
    <p:extLst>
      <p:ext uri="{19B8F6BF-5375-455C-9EA6-DF929625EA0E}">
        <p15:presenceInfo xmlns:p15="http://schemas.microsoft.com/office/powerpoint/2012/main" userId="S-1-5-21-576078244-347078923-646806464-512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4AE80"/>
    <a:srgbClr val="FCC588"/>
    <a:srgbClr val="7DB1D5"/>
    <a:srgbClr val="F9D8AD"/>
    <a:srgbClr val="B4CB95"/>
    <a:srgbClr val="C1AFC9"/>
    <a:srgbClr val="F4D18C"/>
    <a:srgbClr val="9CCD61"/>
    <a:srgbClr val="C6A1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7" autoAdjust="0"/>
    <p:restoredTop sz="85463" autoAdjust="0"/>
  </p:normalViewPr>
  <p:slideViewPr>
    <p:cSldViewPr>
      <p:cViewPr varScale="1">
        <p:scale>
          <a:sx n="61" d="100"/>
          <a:sy n="61" d="100"/>
        </p:scale>
        <p:origin x="165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84771296111353"/>
          <c:y val="0.13547687861271676"/>
          <c:w val="0.86815228703888647"/>
          <c:h val="0.80059650884096112"/>
        </c:manualLayout>
      </c:layout>
      <c:barChart>
        <c:barDir val="bar"/>
        <c:grouping val="clustered"/>
        <c:varyColors val="0"/>
        <c:ser>
          <c:idx val="0"/>
          <c:order val="0"/>
          <c:tx>
            <c:strRef>
              <c:f>Sheet1!$A$2</c:f>
              <c:strCache>
                <c:ptCount val="1"/>
                <c:pt idx="0">
                  <c:v>Other</c:v>
                </c:pt>
              </c:strCache>
            </c:strRef>
          </c:tx>
          <c:spPr>
            <a:pattFill prst="narVert">
              <a:fgClr>
                <a:schemeClr val="accent1"/>
              </a:fgClr>
              <a:bgClr>
                <a:schemeClr val="accent1">
                  <a:lumMod val="20000"/>
                  <a:lumOff val="80000"/>
                </a:schemeClr>
              </a:bgClr>
            </a:pattFill>
            <a:ln>
              <a:solidFill>
                <a:schemeClr val="accent5">
                  <a:lumMod val="50000"/>
                </a:schemeClr>
              </a:solid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Sheet1!$B$1:$F$1</c:f>
              <c:strCache>
                <c:ptCount val="5"/>
                <c:pt idx="0">
                  <c:v>&gt;20</c:v>
                </c:pt>
                <c:pt idx="1">
                  <c:v>15-20</c:v>
                </c:pt>
                <c:pt idx="2">
                  <c:v>10-15</c:v>
                </c:pt>
                <c:pt idx="3">
                  <c:v>4-10</c:v>
                </c:pt>
                <c:pt idx="4">
                  <c:v>0-3</c:v>
                </c:pt>
              </c:strCache>
            </c:strRef>
          </c:cat>
          <c:val>
            <c:numRef>
              <c:f>Sheet1!$B$2:$F$2</c:f>
              <c:numCache>
                <c:formatCode>0.00%</c:formatCode>
                <c:ptCount val="5"/>
                <c:pt idx="0">
                  <c:v>0.49640000000000001</c:v>
                </c:pt>
                <c:pt idx="1">
                  <c:v>0.23280000000000001</c:v>
                </c:pt>
                <c:pt idx="2">
                  <c:v>0.1552</c:v>
                </c:pt>
                <c:pt idx="3">
                  <c:v>7.6799999999999993E-2</c:v>
                </c:pt>
                <c:pt idx="4">
                  <c:v>3.8800000000000001E-2</c:v>
                </c:pt>
              </c:numCache>
            </c:numRef>
          </c:val>
          <c:extLst>
            <c:ext xmlns:c16="http://schemas.microsoft.com/office/drawing/2014/chart" uri="{C3380CC4-5D6E-409C-BE32-E72D297353CC}">
              <c16:uniqueId val="{00000000-EEC0-40CE-A981-1995318E85DA}"/>
            </c:ext>
          </c:extLst>
        </c:ser>
        <c:ser>
          <c:idx val="1"/>
          <c:order val="1"/>
          <c:tx>
            <c:strRef>
              <c:f>Sheet1!$A$3</c:f>
              <c:strCache>
                <c:ptCount val="1"/>
                <c:pt idx="0">
                  <c:v>Principal</c:v>
                </c:pt>
              </c:strCache>
            </c:strRef>
          </c:tx>
          <c:spPr>
            <a:pattFill prst="narVert">
              <a:fgClr>
                <a:schemeClr val="accent2"/>
              </a:fgClr>
              <a:bgClr>
                <a:schemeClr val="accent2">
                  <a:lumMod val="20000"/>
                  <a:lumOff val="80000"/>
                </a:schemeClr>
              </a:bgClr>
            </a:pattFill>
            <a:ln>
              <a:solidFill>
                <a:schemeClr val="accent6"/>
              </a:solid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Sheet1!$B$1:$F$1</c:f>
              <c:strCache>
                <c:ptCount val="5"/>
                <c:pt idx="0">
                  <c:v>&gt;20</c:v>
                </c:pt>
                <c:pt idx="1">
                  <c:v>15-20</c:v>
                </c:pt>
                <c:pt idx="2">
                  <c:v>10-15</c:v>
                </c:pt>
                <c:pt idx="3">
                  <c:v>4-10</c:v>
                </c:pt>
                <c:pt idx="4">
                  <c:v>0-3</c:v>
                </c:pt>
              </c:strCache>
            </c:strRef>
          </c:cat>
          <c:val>
            <c:numRef>
              <c:f>Sheet1!$B$3:$F$3</c:f>
              <c:numCache>
                <c:formatCode>0.00%</c:formatCode>
                <c:ptCount val="5"/>
                <c:pt idx="0">
                  <c:v>0.57450000000000001</c:v>
                </c:pt>
                <c:pt idx="1">
                  <c:v>0.27639999999999998</c:v>
                </c:pt>
                <c:pt idx="2">
                  <c:v>0.12139999999999999</c:v>
                </c:pt>
                <c:pt idx="3">
                  <c:v>2.5999999999999999E-2</c:v>
                </c:pt>
                <c:pt idx="4">
                  <c:v>1.6999999999999999E-3</c:v>
                </c:pt>
              </c:numCache>
            </c:numRef>
          </c:val>
          <c:extLst>
            <c:ext xmlns:c16="http://schemas.microsoft.com/office/drawing/2014/chart" uri="{C3380CC4-5D6E-409C-BE32-E72D297353CC}">
              <c16:uniqueId val="{00000001-EEC0-40CE-A981-1995318E85DA}"/>
            </c:ext>
          </c:extLst>
        </c:ser>
        <c:ser>
          <c:idx val="2"/>
          <c:order val="2"/>
          <c:tx>
            <c:strRef>
              <c:f>Sheet1!$A$4</c:f>
              <c:strCache>
                <c:ptCount val="1"/>
                <c:pt idx="0">
                  <c:v>Teacher</c:v>
                </c:pt>
              </c:strCache>
            </c:strRef>
          </c:tx>
          <c:spPr>
            <a:pattFill prst="narVert">
              <a:fgClr>
                <a:srgbClr val="92D050"/>
              </a:fgClr>
              <a:bgClr>
                <a:schemeClr val="bg1"/>
              </a:bgClr>
            </a:pattFill>
            <a:ln>
              <a:solidFill>
                <a:srgbClr val="92D050"/>
              </a:solid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Sheet1!$B$1:$F$1</c:f>
              <c:strCache>
                <c:ptCount val="5"/>
                <c:pt idx="0">
                  <c:v>&gt;20</c:v>
                </c:pt>
                <c:pt idx="1">
                  <c:v>15-20</c:v>
                </c:pt>
                <c:pt idx="2">
                  <c:v>10-15</c:v>
                </c:pt>
                <c:pt idx="3">
                  <c:v>4-10</c:v>
                </c:pt>
                <c:pt idx="4">
                  <c:v>0-3</c:v>
                </c:pt>
              </c:strCache>
            </c:strRef>
          </c:cat>
          <c:val>
            <c:numRef>
              <c:f>Sheet1!$B$4:$F$4</c:f>
              <c:numCache>
                <c:formatCode>0.00%</c:formatCode>
                <c:ptCount val="5"/>
                <c:pt idx="0">
                  <c:v>0.36149999999999999</c:v>
                </c:pt>
                <c:pt idx="1">
                  <c:v>0.2429</c:v>
                </c:pt>
                <c:pt idx="2">
                  <c:v>0.19259999999999999</c:v>
                </c:pt>
                <c:pt idx="3">
                  <c:v>0.15870000000000001</c:v>
                </c:pt>
                <c:pt idx="4">
                  <c:v>4.4200000000000003E-2</c:v>
                </c:pt>
              </c:numCache>
            </c:numRef>
          </c:val>
          <c:extLst>
            <c:ext xmlns:c16="http://schemas.microsoft.com/office/drawing/2014/chart" uri="{C3380CC4-5D6E-409C-BE32-E72D297353CC}">
              <c16:uniqueId val="{00000000-2845-4CF8-8A5C-543BB0441434}"/>
            </c:ext>
          </c:extLst>
        </c:ser>
        <c:dLbls>
          <c:showLegendKey val="0"/>
          <c:showVal val="0"/>
          <c:showCatName val="0"/>
          <c:showSerName val="0"/>
          <c:showPercent val="0"/>
          <c:showBubbleSize val="0"/>
        </c:dLbls>
        <c:gapWidth val="227"/>
        <c:overlap val="-48"/>
        <c:axId val="455093488"/>
        <c:axId val="455100048"/>
      </c:barChart>
      <c:catAx>
        <c:axId val="455093488"/>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100048"/>
        <c:crosses val="autoZero"/>
        <c:auto val="1"/>
        <c:lblAlgn val="ctr"/>
        <c:lblOffset val="100"/>
        <c:noMultiLvlLbl val="0"/>
      </c:catAx>
      <c:valAx>
        <c:axId val="455100048"/>
        <c:scaling>
          <c:orientation val="minMax"/>
        </c:scaling>
        <c:delete val="1"/>
        <c:axPos val="b"/>
        <c:numFmt formatCode="0%" sourceLinked="0"/>
        <c:majorTickMark val="none"/>
        <c:minorTickMark val="none"/>
        <c:tickLblPos val="nextTo"/>
        <c:crossAx val="4550934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22881018628037"/>
          <c:y val="0.16389744026874828"/>
          <c:w val="0.84577118981371968"/>
          <c:h val="0.83610255973125169"/>
        </c:manualLayout>
      </c:layout>
      <c:barChart>
        <c:barDir val="bar"/>
        <c:grouping val="clustered"/>
        <c:varyColors val="0"/>
        <c:ser>
          <c:idx val="0"/>
          <c:order val="0"/>
          <c:tx>
            <c:strRef>
              <c:f>Sheet1!$A$2</c:f>
              <c:strCache>
                <c:ptCount val="1"/>
                <c:pt idx="0">
                  <c:v>Other</c:v>
                </c:pt>
              </c:strCache>
            </c:strRef>
          </c:tx>
          <c:spPr>
            <a:pattFill prst="narVert">
              <a:fgClr>
                <a:schemeClr val="accent1"/>
              </a:fgClr>
              <a:bgClr>
                <a:schemeClr val="accent1">
                  <a:lumMod val="20000"/>
                  <a:lumOff val="80000"/>
                </a:schemeClr>
              </a:bgClr>
            </a:pattFill>
            <a:ln>
              <a:solidFill>
                <a:schemeClr val="accent5">
                  <a:lumMod val="50000"/>
                </a:schemeClr>
              </a:solid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Sheet1!$B$1:$D$1</c:f>
              <c:strCache>
                <c:ptCount val="3"/>
                <c:pt idx="0">
                  <c:v>9-12</c:v>
                </c:pt>
                <c:pt idx="1">
                  <c:v>6-8</c:v>
                </c:pt>
                <c:pt idx="2">
                  <c:v>K-5</c:v>
                </c:pt>
              </c:strCache>
            </c:strRef>
          </c:cat>
          <c:val>
            <c:numRef>
              <c:f>Sheet1!$B$2:$D$2</c:f>
              <c:numCache>
                <c:formatCode>0.00%</c:formatCode>
                <c:ptCount val="3"/>
                <c:pt idx="0">
                  <c:v>0.60019999999999996</c:v>
                </c:pt>
                <c:pt idx="1">
                  <c:v>0.60019999999999996</c:v>
                </c:pt>
                <c:pt idx="2">
                  <c:v>0.69040000000000001</c:v>
                </c:pt>
              </c:numCache>
            </c:numRef>
          </c:val>
          <c:extLst>
            <c:ext xmlns:c16="http://schemas.microsoft.com/office/drawing/2014/chart" uri="{C3380CC4-5D6E-409C-BE32-E72D297353CC}">
              <c16:uniqueId val="{00000000-3C5D-4902-B599-EB9F60A52ED3}"/>
            </c:ext>
          </c:extLst>
        </c:ser>
        <c:ser>
          <c:idx val="1"/>
          <c:order val="1"/>
          <c:tx>
            <c:strRef>
              <c:f>Sheet1!$A$3</c:f>
              <c:strCache>
                <c:ptCount val="1"/>
                <c:pt idx="0">
                  <c:v>Principals</c:v>
                </c:pt>
              </c:strCache>
            </c:strRef>
          </c:tx>
          <c:spPr>
            <a:pattFill prst="narVert">
              <a:fgClr>
                <a:schemeClr val="accent2"/>
              </a:fgClr>
              <a:bgClr>
                <a:schemeClr val="accent2">
                  <a:lumMod val="20000"/>
                  <a:lumOff val="80000"/>
                </a:schemeClr>
              </a:bgClr>
            </a:pattFill>
            <a:ln>
              <a:solidFill>
                <a:schemeClr val="accent6"/>
              </a:solid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Sheet1!$B$1:$D$1</c:f>
              <c:strCache>
                <c:ptCount val="3"/>
                <c:pt idx="0">
                  <c:v>9-12</c:v>
                </c:pt>
                <c:pt idx="1">
                  <c:v>6-8</c:v>
                </c:pt>
                <c:pt idx="2">
                  <c:v>K-5</c:v>
                </c:pt>
              </c:strCache>
            </c:strRef>
          </c:cat>
          <c:val>
            <c:numRef>
              <c:f>Sheet1!$B$3:$D$3</c:f>
              <c:numCache>
                <c:formatCode>0.00%</c:formatCode>
                <c:ptCount val="3"/>
                <c:pt idx="0">
                  <c:v>0.33750000000000002</c:v>
                </c:pt>
                <c:pt idx="1">
                  <c:v>0.371</c:v>
                </c:pt>
                <c:pt idx="2">
                  <c:v>0.5796</c:v>
                </c:pt>
              </c:numCache>
            </c:numRef>
          </c:val>
          <c:extLst>
            <c:ext xmlns:c16="http://schemas.microsoft.com/office/drawing/2014/chart" uri="{C3380CC4-5D6E-409C-BE32-E72D297353CC}">
              <c16:uniqueId val="{00000001-3C5D-4902-B599-EB9F60A52ED3}"/>
            </c:ext>
          </c:extLst>
        </c:ser>
        <c:ser>
          <c:idx val="2"/>
          <c:order val="2"/>
          <c:tx>
            <c:strRef>
              <c:f>Sheet1!$A$4</c:f>
              <c:strCache>
                <c:ptCount val="1"/>
                <c:pt idx="0">
                  <c:v>Teachers</c:v>
                </c:pt>
              </c:strCache>
            </c:strRef>
          </c:tx>
          <c:spPr>
            <a:pattFill prst="narVert">
              <a:fgClr>
                <a:srgbClr val="92D050"/>
              </a:fgClr>
              <a:bgClr>
                <a:schemeClr val="bg1"/>
              </a:bgClr>
            </a:pattFill>
            <a:ln>
              <a:solidFill>
                <a:srgbClr val="92D050"/>
              </a:solid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Sheet1!$B$1:$D$1</c:f>
              <c:strCache>
                <c:ptCount val="3"/>
                <c:pt idx="0">
                  <c:v>9-12</c:v>
                </c:pt>
                <c:pt idx="1">
                  <c:v>6-8</c:v>
                </c:pt>
                <c:pt idx="2">
                  <c:v>K-5</c:v>
                </c:pt>
              </c:strCache>
            </c:strRef>
          </c:cat>
          <c:val>
            <c:numRef>
              <c:f>Sheet1!$B$4:$D$4</c:f>
              <c:numCache>
                <c:formatCode>0.00%</c:formatCode>
                <c:ptCount val="3"/>
                <c:pt idx="0">
                  <c:v>0.38350000000000001</c:v>
                </c:pt>
                <c:pt idx="1">
                  <c:v>0.32279999999999998</c:v>
                </c:pt>
                <c:pt idx="2">
                  <c:v>0.43959999999999999</c:v>
                </c:pt>
              </c:numCache>
            </c:numRef>
          </c:val>
          <c:extLst>
            <c:ext xmlns:c16="http://schemas.microsoft.com/office/drawing/2014/chart" uri="{C3380CC4-5D6E-409C-BE32-E72D297353CC}">
              <c16:uniqueId val="{00000002-3C5D-4902-B599-EB9F60A52ED3}"/>
            </c:ext>
          </c:extLst>
        </c:ser>
        <c:dLbls>
          <c:showLegendKey val="0"/>
          <c:showVal val="0"/>
          <c:showCatName val="0"/>
          <c:showSerName val="0"/>
          <c:showPercent val="0"/>
          <c:showBubbleSize val="0"/>
        </c:dLbls>
        <c:gapWidth val="227"/>
        <c:overlap val="-48"/>
        <c:axId val="611398584"/>
        <c:axId val="611393336"/>
      </c:barChart>
      <c:catAx>
        <c:axId val="611398584"/>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1393336"/>
        <c:crosses val="autoZero"/>
        <c:auto val="1"/>
        <c:lblAlgn val="ctr"/>
        <c:lblOffset val="100"/>
        <c:noMultiLvlLbl val="0"/>
      </c:catAx>
      <c:valAx>
        <c:axId val="611393336"/>
        <c:scaling>
          <c:orientation val="minMax"/>
        </c:scaling>
        <c:delete val="1"/>
        <c:axPos val="b"/>
        <c:numFmt formatCode="0.00%" sourceLinked="1"/>
        <c:majorTickMark val="none"/>
        <c:minorTickMark val="none"/>
        <c:tickLblPos val="nextTo"/>
        <c:crossAx val="61139858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pattFill prst="ltUpDiag">
                <a:fgClr>
                  <a:srgbClr val="92D050"/>
                </a:fgClr>
                <a:bgClr>
                  <a:schemeClr val="bg1"/>
                </a:bgClr>
              </a:pattFill>
              <a:ln>
                <a:solidFill>
                  <a:schemeClr val="bg2"/>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6C63-43FE-9885-EECBE6454B76}"/>
              </c:ext>
            </c:extLst>
          </c:dPt>
          <c:dPt>
            <c:idx val="1"/>
            <c:bubble3D val="0"/>
            <c:spPr>
              <a:pattFill prst="dkUpDiag">
                <a:fgClr>
                  <a:srgbClr val="B96798"/>
                </a:fgClr>
                <a:bgClr>
                  <a:schemeClr val="bg1"/>
                </a:bgClr>
              </a:pattFill>
              <a:ln>
                <a:solidFill>
                  <a:schemeClr val="bg2"/>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6C63-43FE-9885-EECBE6454B76}"/>
              </c:ext>
            </c:extLst>
          </c:dPt>
          <c:dPt>
            <c:idx val="2"/>
            <c:bubble3D val="0"/>
            <c:spPr>
              <a:pattFill prst="dkUpDiag">
                <a:fgClr>
                  <a:schemeClr val="accent1"/>
                </a:fgClr>
                <a:bgClr>
                  <a:schemeClr val="bg1"/>
                </a:bgClr>
              </a:pattFill>
              <a:ln>
                <a:solidFill>
                  <a:schemeClr val="bg2"/>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6C63-43FE-9885-EECBE6454B76}"/>
              </c:ext>
            </c:extLst>
          </c:dPt>
          <c:dPt>
            <c:idx val="3"/>
            <c:bubble3D val="0"/>
            <c:spPr>
              <a:pattFill prst="dkUpDiag">
                <a:fgClr>
                  <a:schemeClr val="accent6">
                    <a:lumMod val="60000"/>
                    <a:lumOff val="40000"/>
                  </a:schemeClr>
                </a:fgClr>
                <a:bgClr>
                  <a:schemeClr val="bg1"/>
                </a:bgClr>
              </a:pattFill>
              <a:ln>
                <a:solidFill>
                  <a:schemeClr val="bg2"/>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6C63-43FE-9885-EECBE6454B76}"/>
              </c:ext>
            </c:extLst>
          </c:dPt>
          <c:dPt>
            <c:idx val="4"/>
            <c:bubble3D val="0"/>
            <c:spPr>
              <a:pattFill prst="dkUpDiag">
                <a:fgClr>
                  <a:srgbClr val="1E5427"/>
                </a:fgClr>
                <a:bgClr>
                  <a:schemeClr val="bg1"/>
                </a:bgClr>
              </a:pattFill>
              <a:ln>
                <a:solidFill>
                  <a:schemeClr val="bg2"/>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C63-43FE-9885-EECBE6454B76}"/>
              </c:ext>
            </c:extLst>
          </c:dPt>
          <c:dPt>
            <c:idx val="5"/>
            <c:bubble3D val="0"/>
            <c:spPr>
              <a:pattFill prst="dkUpDiag">
                <a:fgClr>
                  <a:srgbClr val="FFFF00"/>
                </a:fgClr>
                <a:bgClr>
                  <a:schemeClr val="bg1"/>
                </a:bgClr>
              </a:pattFill>
              <a:ln>
                <a:solidFill>
                  <a:schemeClr val="bg2"/>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C63-43FE-9885-EECBE6454B76}"/>
              </c:ext>
            </c:extLst>
          </c:dPt>
          <c:dPt>
            <c:idx val="6"/>
            <c:bubble3D val="0"/>
            <c:spPr>
              <a:pattFill prst="dkUpDiag">
                <a:fgClr>
                  <a:srgbClr val="32AEB4"/>
                </a:fgClr>
                <a:bgClr>
                  <a:schemeClr val="bg1"/>
                </a:bgClr>
              </a:pattFill>
              <a:ln>
                <a:solidFill>
                  <a:schemeClr val="bg2"/>
                </a:solid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6C63-43FE-9885-EECBE6454B76}"/>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5-6C63-43FE-9885-EECBE6454B76}"/>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6-6C63-43FE-9885-EECBE6454B76}"/>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2-6C63-43FE-9885-EECBE6454B76}"/>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7-6C63-43FE-9885-EECBE6454B76}"/>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3-6C63-43FE-9885-EECBE6454B76}"/>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1-6C63-43FE-9885-EECBE6454B76}"/>
                </c:ext>
              </c:extLst>
            </c:dLbl>
            <c:dLbl>
              <c:idx val="6"/>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4-6C63-43FE-9885-EECBE6454B76}"/>
                </c:ext>
              </c:extLst>
            </c:dLbl>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Sheet1!$A$2:$A$8</c:f>
              <c:strCache>
                <c:ptCount val="7"/>
                <c:pt idx="0">
                  <c:v>Buffalo</c:v>
                </c:pt>
                <c:pt idx="1">
                  <c:v>Capital Region</c:v>
                </c:pt>
                <c:pt idx="2">
                  <c:v>Long Island</c:v>
                </c:pt>
                <c:pt idx="3">
                  <c:v>NYC</c:v>
                </c:pt>
                <c:pt idx="4">
                  <c:v>Rochester/Southern Tier</c:v>
                </c:pt>
                <c:pt idx="5">
                  <c:v>Syracuse/North Country</c:v>
                </c:pt>
                <c:pt idx="6">
                  <c:v>Yonkers</c:v>
                </c:pt>
              </c:strCache>
            </c:strRef>
          </c:cat>
          <c:val>
            <c:numRef>
              <c:f>Sheet1!$B$2:$B$8</c:f>
              <c:numCache>
                <c:formatCode>0.00%</c:formatCode>
                <c:ptCount val="7"/>
                <c:pt idx="0">
                  <c:v>0.14611977484543692</c:v>
                </c:pt>
                <c:pt idx="1">
                  <c:v>9.5875242225708215E-2</c:v>
                </c:pt>
                <c:pt idx="2">
                  <c:v>0.14265940758512505</c:v>
                </c:pt>
                <c:pt idx="3">
                  <c:v>0.19110454922949155</c:v>
                </c:pt>
                <c:pt idx="4">
                  <c:v>0.1475039217495617</c:v>
                </c:pt>
                <c:pt idx="5">
                  <c:v>0.13283196456583926</c:v>
                </c:pt>
                <c:pt idx="6">
                  <c:v>0.14261326935498755</c:v>
                </c:pt>
              </c:numCache>
            </c:numRef>
          </c:val>
          <c:extLst>
            <c:ext xmlns:c16="http://schemas.microsoft.com/office/drawing/2014/chart" uri="{C3380CC4-5D6E-409C-BE32-E72D297353CC}">
              <c16:uniqueId val="{00000000-6C63-43FE-9885-EECBE6454B76}"/>
            </c:ext>
          </c:extLst>
        </c:ser>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2119" cy="466725"/>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sz="quarter" idx="1"/>
          </p:nvPr>
        </p:nvSpPr>
        <p:spPr>
          <a:xfrm>
            <a:off x="3898103" y="2"/>
            <a:ext cx="2982119" cy="466725"/>
          </a:xfrm>
          <a:prstGeom prst="rect">
            <a:avLst/>
          </a:prstGeom>
        </p:spPr>
        <p:txBody>
          <a:bodyPr vert="horz" lIns="91440" tIns="45720" rIns="91440" bIns="45720" rtlCol="0"/>
          <a:lstStyle>
            <a:lvl1pPr algn="r" eaLnBrk="0" hangingPunct="0">
              <a:defRPr sz="1200" smtClean="0">
                <a:cs typeface="+mn-cs"/>
              </a:defRPr>
            </a:lvl1pPr>
          </a:lstStyle>
          <a:p>
            <a:pPr>
              <a:defRPr/>
            </a:pPr>
            <a:fld id="{D0FE900C-B66C-46D2-9D64-27878AC054A3}" type="datetimeFigureOut">
              <a:rPr lang="en-US"/>
              <a:pPr>
                <a:defRPr/>
              </a:pPr>
              <a:t>11/30/2018</a:t>
            </a:fld>
            <a:endParaRPr lang="en-US"/>
          </a:p>
        </p:txBody>
      </p:sp>
      <p:sp>
        <p:nvSpPr>
          <p:cNvPr id="4" name="Footer Placeholder 3"/>
          <p:cNvSpPr>
            <a:spLocks noGrp="1"/>
          </p:cNvSpPr>
          <p:nvPr>
            <p:ph type="ftr" sz="quarter" idx="2"/>
          </p:nvPr>
        </p:nvSpPr>
        <p:spPr>
          <a:xfrm>
            <a:off x="1" y="8829675"/>
            <a:ext cx="2982119" cy="466725"/>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5" name="Slide Number Placeholder 4"/>
          <p:cNvSpPr>
            <a:spLocks noGrp="1"/>
          </p:cNvSpPr>
          <p:nvPr>
            <p:ph type="sldNum" sz="quarter" idx="3"/>
          </p:nvPr>
        </p:nvSpPr>
        <p:spPr>
          <a:xfrm>
            <a:off x="3898103" y="8829675"/>
            <a:ext cx="2982119" cy="4667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C5051A39-EDE7-405B-A722-9C1C4870C62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82119"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ltLang="en-US"/>
          </a:p>
        </p:txBody>
      </p:sp>
      <p:sp>
        <p:nvSpPr>
          <p:cNvPr id="4099" name="Rectangle 3"/>
          <p:cNvSpPr>
            <a:spLocks noGrp="1" noChangeArrowheads="1"/>
          </p:cNvSpPr>
          <p:nvPr>
            <p:ph type="dt" idx="1"/>
          </p:nvPr>
        </p:nvSpPr>
        <p:spPr bwMode="auto">
          <a:xfrm>
            <a:off x="3898103" y="0"/>
            <a:ext cx="2982119"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8182" y="4416427"/>
            <a:ext cx="5505450" cy="418306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p:cNvSpPr>
            <a:spLocks noGrp="1" noChangeArrowheads="1"/>
          </p:cNvSpPr>
          <p:nvPr>
            <p:ph type="ftr" sz="quarter" idx="4"/>
          </p:nvPr>
        </p:nvSpPr>
        <p:spPr bwMode="auto">
          <a:xfrm>
            <a:off x="1" y="8829675"/>
            <a:ext cx="2982119"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ltLang="en-US"/>
          </a:p>
        </p:txBody>
      </p:sp>
      <p:sp>
        <p:nvSpPr>
          <p:cNvPr id="4103" name="Rectangle 7"/>
          <p:cNvSpPr>
            <a:spLocks noGrp="1" noChangeArrowheads="1"/>
          </p:cNvSpPr>
          <p:nvPr>
            <p:ph type="sldNum" sz="quarter" idx="5"/>
          </p:nvPr>
        </p:nvSpPr>
        <p:spPr bwMode="auto">
          <a:xfrm>
            <a:off x="3898103" y="8829675"/>
            <a:ext cx="2982119"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660FC04C-D86C-4354-B42B-A34041ABE3F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4EEB1-841D-4452-B6BF-82F964404A9B}" type="slidenum">
              <a:rPr lang="en-US" altLang="en-US" smtClean="0"/>
              <a:pPr/>
              <a:t>1</a:t>
            </a:fld>
            <a:endParaRPr lang="en-US" altLang="en-US"/>
          </a:p>
        </p:txBody>
      </p:sp>
    </p:spTree>
    <p:extLst>
      <p:ext uri="{BB962C8B-B14F-4D97-AF65-F5344CB8AC3E}">
        <p14:creationId xmlns:p14="http://schemas.microsoft.com/office/powerpoint/2010/main" val="1692167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Interesting to note that principals were more in favor of a statistical growth model (51% high/moderate significance for teacher evaluation as opposed to 30% for teachers)</a:t>
            </a:r>
          </a:p>
          <a:p>
            <a:endParaRPr lang="en-US" dirty="0"/>
          </a:p>
        </p:txBody>
      </p:sp>
      <p:sp>
        <p:nvSpPr>
          <p:cNvPr id="4" name="Slide Number Placeholder 3"/>
          <p:cNvSpPr>
            <a:spLocks noGrp="1"/>
          </p:cNvSpPr>
          <p:nvPr>
            <p:ph type="sldNum" sz="quarter" idx="10"/>
          </p:nvPr>
        </p:nvSpPr>
        <p:spPr/>
        <p:txBody>
          <a:bodyPr/>
          <a:lstStyle/>
          <a:p>
            <a:fld id="{D73AFC2D-40E5-4AEC-9EC5-F280BE603600}" type="slidenum">
              <a:rPr lang="en-US" smtClean="0"/>
              <a:t>22</a:t>
            </a:fld>
            <a:endParaRPr lang="en-US" dirty="0"/>
          </a:p>
        </p:txBody>
      </p:sp>
    </p:spTree>
    <p:extLst>
      <p:ext uri="{BB962C8B-B14F-4D97-AF65-F5344CB8AC3E}">
        <p14:creationId xmlns:p14="http://schemas.microsoft.com/office/powerpoint/2010/main" val="570099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some of these “additional” measures (e.g. self-assessment, community involvement, PD, attendance, commitment, relationships) could be addressed through the existing observation process if evaluators are trained on how to collect evidence related to them.</a:t>
            </a:r>
          </a:p>
        </p:txBody>
      </p:sp>
      <p:sp>
        <p:nvSpPr>
          <p:cNvPr id="4" name="Slide Number Placeholder 3"/>
          <p:cNvSpPr>
            <a:spLocks noGrp="1"/>
          </p:cNvSpPr>
          <p:nvPr>
            <p:ph type="sldNum" sz="quarter" idx="10"/>
          </p:nvPr>
        </p:nvSpPr>
        <p:spPr/>
        <p:txBody>
          <a:bodyPr/>
          <a:lstStyle/>
          <a:p>
            <a:fld id="{D73AFC2D-40E5-4AEC-9EC5-F280BE603600}" type="slidenum">
              <a:rPr lang="en-US" smtClean="0"/>
              <a:t>23</a:t>
            </a:fld>
            <a:endParaRPr lang="en-US" dirty="0"/>
          </a:p>
        </p:txBody>
      </p:sp>
    </p:spTree>
    <p:extLst>
      <p:ext uri="{BB962C8B-B14F-4D97-AF65-F5344CB8AC3E}">
        <p14:creationId xmlns:p14="http://schemas.microsoft.com/office/powerpoint/2010/main" val="1309906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A majority of principal respondents indicated that they feel as though they have a high or moderate impact on student achievement (82%) and student growth (82%)</a:t>
            </a:r>
          </a:p>
          <a:p>
            <a:pPr lvl="1"/>
            <a:r>
              <a:rPr lang="en-US" dirty="0"/>
              <a:t>However, 64% of principals believe student achievement should have a high or moderate significance in their evaluation and 75% of principals believe student growth should have a high or moderate significance in their evaluation.  Should be noted that principals, on average, believe that student growth metrics should have a greater significance in their evaluation than teachers. </a:t>
            </a:r>
          </a:p>
          <a:p>
            <a:endParaRPr lang="en-US" dirty="0"/>
          </a:p>
        </p:txBody>
      </p:sp>
      <p:sp>
        <p:nvSpPr>
          <p:cNvPr id="4" name="Slide Number Placeholder 3"/>
          <p:cNvSpPr>
            <a:spLocks noGrp="1"/>
          </p:cNvSpPr>
          <p:nvPr>
            <p:ph type="sldNum" sz="quarter" idx="10"/>
          </p:nvPr>
        </p:nvSpPr>
        <p:spPr/>
        <p:txBody>
          <a:bodyPr/>
          <a:lstStyle/>
          <a:p>
            <a:fld id="{D73AFC2D-40E5-4AEC-9EC5-F280BE603600}" type="slidenum">
              <a:rPr lang="en-US" smtClean="0"/>
              <a:t>25</a:t>
            </a:fld>
            <a:endParaRPr lang="en-US" dirty="0"/>
          </a:p>
        </p:txBody>
      </p:sp>
    </p:spTree>
    <p:extLst>
      <p:ext uri="{BB962C8B-B14F-4D97-AF65-F5344CB8AC3E}">
        <p14:creationId xmlns:p14="http://schemas.microsoft.com/office/powerpoint/2010/main" val="1471935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Observations: supervisor/trained admin: 82% high/moderate significance; independent evaluators: 42% high/moderate significance;  peer observers: 51% high/moderate significance</a:t>
            </a:r>
          </a:p>
          <a:p>
            <a:pPr marL="171450" indent="-171450">
              <a:buFontTx/>
              <a:buChar char="-"/>
            </a:pPr>
            <a:r>
              <a:rPr lang="en-US" dirty="0"/>
              <a:t>  </a:t>
            </a:r>
          </a:p>
          <a:p>
            <a:r>
              <a:rPr lang="en-US" dirty="0"/>
              <a:t>-</a:t>
            </a:r>
          </a:p>
        </p:txBody>
      </p:sp>
      <p:sp>
        <p:nvSpPr>
          <p:cNvPr id="4" name="Slide Number Placeholder 3"/>
          <p:cNvSpPr>
            <a:spLocks noGrp="1"/>
          </p:cNvSpPr>
          <p:nvPr>
            <p:ph type="sldNum" sz="quarter" idx="10"/>
          </p:nvPr>
        </p:nvSpPr>
        <p:spPr/>
        <p:txBody>
          <a:bodyPr/>
          <a:lstStyle/>
          <a:p>
            <a:fld id="{D73AFC2D-40E5-4AEC-9EC5-F280BE603600}" type="slidenum">
              <a:rPr lang="en-US" smtClean="0"/>
              <a:t>26</a:t>
            </a:fld>
            <a:endParaRPr lang="en-US" dirty="0"/>
          </a:p>
        </p:txBody>
      </p:sp>
    </p:spTree>
    <p:extLst>
      <p:ext uri="{BB962C8B-B14F-4D97-AF65-F5344CB8AC3E}">
        <p14:creationId xmlns:p14="http://schemas.microsoft.com/office/powerpoint/2010/main" val="370631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Least popular based on responses for “no significance”: Student Surveys: 16.51%; Parent Surveys: 15.03%; Observations by impartial, independent evaluators: 14.46%  </a:t>
            </a:r>
          </a:p>
          <a:p>
            <a:r>
              <a:rPr lang="en-US" dirty="0"/>
              <a:t>-</a:t>
            </a:r>
          </a:p>
        </p:txBody>
      </p:sp>
      <p:sp>
        <p:nvSpPr>
          <p:cNvPr id="4" name="Slide Number Placeholder 3"/>
          <p:cNvSpPr>
            <a:spLocks noGrp="1"/>
          </p:cNvSpPr>
          <p:nvPr>
            <p:ph type="sldNum" sz="quarter" idx="10"/>
          </p:nvPr>
        </p:nvSpPr>
        <p:spPr/>
        <p:txBody>
          <a:bodyPr/>
          <a:lstStyle/>
          <a:p>
            <a:fld id="{D73AFC2D-40E5-4AEC-9EC5-F280BE603600}" type="slidenum">
              <a:rPr lang="en-US" smtClean="0"/>
              <a:t>27</a:t>
            </a:fld>
            <a:endParaRPr lang="en-US" dirty="0"/>
          </a:p>
        </p:txBody>
      </p:sp>
    </p:spTree>
    <p:extLst>
      <p:ext uri="{BB962C8B-B14F-4D97-AF65-F5344CB8AC3E}">
        <p14:creationId xmlns:p14="http://schemas.microsoft.com/office/powerpoint/2010/main" val="2618928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(Read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FC83550-D436-4F82-8C93-1BE86C115351}" type="slidenum">
              <a:rPr lang="en-US" smtClean="0"/>
              <a:t>13</a:t>
            </a:fld>
            <a:endParaRPr lang="en-US"/>
          </a:p>
        </p:txBody>
      </p:sp>
    </p:spTree>
    <p:extLst>
      <p:ext uri="{BB962C8B-B14F-4D97-AF65-F5344CB8AC3E}">
        <p14:creationId xmlns:p14="http://schemas.microsoft.com/office/powerpoint/2010/main" val="21110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This survey was intended to gather feedback from the field and is not an evaluative instrument. Therefore, we did not conduct a formal field test and do not have validity or reliability statistics to report. However, the survey was designed around accepted principles of high quality survey development, including respondent effort and cognitive load, question wording, order, and format, and survey structure.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Staff in the program office were trained through USED’s Equitable Access to Support Network on the best practices in the development of feedback surveys. No action will be taken to revise the evaluation system based on the results of the survey.  This is just a baseline data collection for us to use with stakeholders moving forward.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Teacher grades: teachers were able to select all applicable grades, which is why it is greater than 100%</a:t>
            </a:r>
          </a:p>
          <a:p>
            <a:endParaRPr lang="en-US" dirty="0"/>
          </a:p>
        </p:txBody>
      </p:sp>
      <p:sp>
        <p:nvSpPr>
          <p:cNvPr id="4" name="Slide Number Placeholder 3"/>
          <p:cNvSpPr>
            <a:spLocks noGrp="1"/>
          </p:cNvSpPr>
          <p:nvPr>
            <p:ph type="sldNum" sz="quarter" idx="10"/>
          </p:nvPr>
        </p:nvSpPr>
        <p:spPr/>
        <p:txBody>
          <a:bodyPr/>
          <a:lstStyle/>
          <a:p>
            <a:fld id="{4FC83550-D436-4F82-8C93-1BE86C115351}" type="slidenum">
              <a:rPr lang="en-US" smtClean="0"/>
              <a:t>14</a:t>
            </a:fld>
            <a:endParaRPr lang="en-US"/>
          </a:p>
        </p:txBody>
      </p:sp>
    </p:spTree>
    <p:extLst>
      <p:ext uri="{BB962C8B-B14F-4D97-AF65-F5344CB8AC3E}">
        <p14:creationId xmlns:p14="http://schemas.microsoft.com/office/powerpoint/2010/main" val="297836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can see, educators who completed this survey had many overall years of experience as an educator.  **Note that with the grades taught/overseen, survey responders could select all that were applicable (so does not add up to 100%)</a:t>
            </a:r>
          </a:p>
          <a:p>
            <a:endParaRPr lang="en-US" dirty="0"/>
          </a:p>
          <a:p>
            <a:endParaRPr lang="en-US" dirty="0"/>
          </a:p>
        </p:txBody>
      </p:sp>
      <p:sp>
        <p:nvSpPr>
          <p:cNvPr id="4" name="Slide Number Placeholder 3"/>
          <p:cNvSpPr>
            <a:spLocks noGrp="1"/>
          </p:cNvSpPr>
          <p:nvPr>
            <p:ph type="sldNum" sz="quarter" idx="10"/>
          </p:nvPr>
        </p:nvSpPr>
        <p:spPr/>
        <p:txBody>
          <a:bodyPr/>
          <a:lstStyle/>
          <a:p>
            <a:fld id="{D73AFC2D-40E5-4AEC-9EC5-F280BE603600}" type="slidenum">
              <a:rPr lang="en-US" smtClean="0"/>
              <a:t>15</a:t>
            </a:fld>
            <a:endParaRPr lang="en-US" dirty="0"/>
          </a:p>
        </p:txBody>
      </p:sp>
    </p:spTree>
    <p:extLst>
      <p:ext uri="{BB962C8B-B14F-4D97-AF65-F5344CB8AC3E}">
        <p14:creationId xmlns:p14="http://schemas.microsoft.com/office/powerpoint/2010/main" val="519293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educators</a:t>
            </a:r>
          </a:p>
          <a:p>
            <a:r>
              <a:rPr lang="en-US" dirty="0"/>
              <a:t>Actual numbers:</a:t>
            </a:r>
          </a:p>
          <a:p>
            <a:r>
              <a:rPr lang="en-US" sz="1200" b="0" i="0" u="none" strike="noStrike" kern="1200" dirty="0">
                <a:solidFill>
                  <a:schemeClr val="tx1"/>
                </a:solidFill>
                <a:effectLst/>
                <a:latin typeface="+mn-lt"/>
                <a:ea typeface="+mn-ea"/>
                <a:cs typeface="+mn-cs"/>
              </a:rPr>
              <a:t>Buffalo:</a:t>
            </a:r>
            <a:r>
              <a:rPr lang="en-US" dirty="0"/>
              <a:t> </a:t>
            </a:r>
            <a:r>
              <a:rPr lang="en-US" sz="1200" b="0" i="0" u="none" strike="noStrike" kern="1200" dirty="0">
                <a:solidFill>
                  <a:schemeClr val="tx1"/>
                </a:solidFill>
                <a:effectLst/>
                <a:latin typeface="+mn-lt"/>
                <a:ea typeface="+mn-ea"/>
                <a:cs typeface="+mn-cs"/>
              </a:rPr>
              <a:t>3167</a:t>
            </a:r>
            <a:r>
              <a:rPr lang="en-US" dirty="0"/>
              <a:t> </a:t>
            </a:r>
          </a:p>
          <a:p>
            <a:r>
              <a:rPr lang="en-US" sz="1200" b="0" i="0" u="none" strike="noStrike" kern="1200" dirty="0">
                <a:solidFill>
                  <a:schemeClr val="tx1"/>
                </a:solidFill>
                <a:effectLst/>
                <a:latin typeface="+mn-lt"/>
                <a:ea typeface="+mn-ea"/>
                <a:cs typeface="+mn-cs"/>
              </a:rPr>
              <a:t>Capital:</a:t>
            </a:r>
            <a:r>
              <a:rPr lang="en-US" dirty="0"/>
              <a:t> </a:t>
            </a:r>
            <a:r>
              <a:rPr lang="en-US" sz="1200" b="0" i="0" u="none" strike="noStrike" kern="1200" dirty="0">
                <a:solidFill>
                  <a:schemeClr val="tx1"/>
                </a:solidFill>
                <a:effectLst/>
                <a:latin typeface="+mn-lt"/>
                <a:ea typeface="+mn-ea"/>
                <a:cs typeface="+mn-cs"/>
              </a:rPr>
              <a:t>2078</a:t>
            </a:r>
            <a:r>
              <a:rPr lang="en-US" dirty="0"/>
              <a:t> </a:t>
            </a:r>
          </a:p>
          <a:p>
            <a:r>
              <a:rPr lang="en-US" sz="1200" b="0" i="0" u="none" strike="noStrike" kern="1200" dirty="0">
                <a:solidFill>
                  <a:schemeClr val="tx1"/>
                </a:solidFill>
                <a:effectLst/>
                <a:latin typeface="+mn-lt"/>
                <a:ea typeface="+mn-ea"/>
                <a:cs typeface="+mn-cs"/>
              </a:rPr>
              <a:t>Long Island:</a:t>
            </a:r>
            <a:r>
              <a:rPr lang="en-US" dirty="0"/>
              <a:t> </a:t>
            </a:r>
            <a:r>
              <a:rPr lang="en-US" sz="1200" b="0" i="0" u="none" strike="noStrike" kern="1200" dirty="0">
                <a:solidFill>
                  <a:schemeClr val="tx1"/>
                </a:solidFill>
                <a:effectLst/>
                <a:latin typeface="+mn-lt"/>
                <a:ea typeface="+mn-ea"/>
                <a:cs typeface="+mn-cs"/>
              </a:rPr>
              <a:t>3092</a:t>
            </a:r>
            <a:r>
              <a:rPr lang="en-US" dirty="0"/>
              <a:t> </a:t>
            </a:r>
          </a:p>
          <a:p>
            <a:r>
              <a:rPr lang="en-US" sz="1200" b="0" i="0" u="none" strike="noStrike" kern="1200" dirty="0">
                <a:solidFill>
                  <a:schemeClr val="tx1"/>
                </a:solidFill>
                <a:effectLst/>
                <a:latin typeface="+mn-lt"/>
                <a:ea typeface="+mn-ea"/>
                <a:cs typeface="+mn-cs"/>
              </a:rPr>
              <a:t>NYC:</a:t>
            </a:r>
            <a:r>
              <a:rPr lang="en-US" dirty="0"/>
              <a:t> </a:t>
            </a:r>
            <a:r>
              <a:rPr lang="en-US" sz="1200" b="0" i="0" u="none" strike="noStrike" kern="1200" dirty="0">
                <a:solidFill>
                  <a:schemeClr val="tx1"/>
                </a:solidFill>
                <a:effectLst/>
                <a:latin typeface="+mn-lt"/>
                <a:ea typeface="+mn-ea"/>
                <a:cs typeface="+mn-cs"/>
              </a:rPr>
              <a:t>4142</a:t>
            </a:r>
            <a:r>
              <a:rPr lang="en-US" dirty="0"/>
              <a:t> </a:t>
            </a:r>
          </a:p>
          <a:p>
            <a:r>
              <a:rPr lang="en-US" sz="1200" b="0" i="0" u="none" strike="noStrike" kern="1200" dirty="0">
                <a:solidFill>
                  <a:schemeClr val="tx1"/>
                </a:solidFill>
                <a:effectLst/>
                <a:latin typeface="+mn-lt"/>
                <a:ea typeface="+mn-ea"/>
                <a:cs typeface="+mn-cs"/>
              </a:rPr>
              <a:t>Rochester/Southern Tier:</a:t>
            </a:r>
            <a:r>
              <a:rPr lang="en-US" dirty="0"/>
              <a:t> </a:t>
            </a:r>
            <a:r>
              <a:rPr lang="en-US" sz="1200" b="0" i="0" u="none" strike="noStrike" kern="1200" dirty="0">
                <a:solidFill>
                  <a:schemeClr val="tx1"/>
                </a:solidFill>
                <a:effectLst/>
                <a:latin typeface="+mn-lt"/>
                <a:ea typeface="+mn-ea"/>
                <a:cs typeface="+mn-cs"/>
              </a:rPr>
              <a:t>3197</a:t>
            </a:r>
            <a:r>
              <a:rPr lang="en-US" dirty="0"/>
              <a:t> </a:t>
            </a:r>
          </a:p>
          <a:p>
            <a:r>
              <a:rPr lang="en-US" sz="1200" b="0" i="0" u="none" strike="noStrike" kern="1200" dirty="0">
                <a:solidFill>
                  <a:schemeClr val="tx1"/>
                </a:solidFill>
                <a:effectLst/>
                <a:latin typeface="+mn-lt"/>
                <a:ea typeface="+mn-ea"/>
                <a:cs typeface="+mn-cs"/>
              </a:rPr>
              <a:t>Syracuse/North Country:</a:t>
            </a:r>
            <a:r>
              <a:rPr lang="en-US" dirty="0"/>
              <a:t> </a:t>
            </a:r>
            <a:r>
              <a:rPr lang="en-US" sz="1200" b="0" i="0" u="none" strike="noStrike" kern="1200" dirty="0">
                <a:solidFill>
                  <a:schemeClr val="tx1"/>
                </a:solidFill>
                <a:effectLst/>
                <a:latin typeface="+mn-lt"/>
                <a:ea typeface="+mn-ea"/>
                <a:cs typeface="+mn-cs"/>
              </a:rPr>
              <a:t>2879</a:t>
            </a:r>
            <a:r>
              <a:rPr lang="en-US" dirty="0"/>
              <a:t> </a:t>
            </a:r>
          </a:p>
          <a:p>
            <a:r>
              <a:rPr lang="en-US" sz="1200" b="0" i="0" u="none" strike="noStrike" kern="1200" dirty="0">
                <a:solidFill>
                  <a:schemeClr val="tx1"/>
                </a:solidFill>
                <a:effectLst/>
                <a:latin typeface="+mn-lt"/>
                <a:ea typeface="+mn-ea"/>
                <a:cs typeface="+mn-cs"/>
              </a:rPr>
              <a:t>Yonkers:</a:t>
            </a:r>
            <a:r>
              <a:rPr lang="en-US" dirty="0"/>
              <a:t> </a:t>
            </a:r>
            <a:r>
              <a:rPr lang="en-US" sz="1200" b="0" i="0" u="none" strike="noStrike" kern="1200" dirty="0">
                <a:solidFill>
                  <a:schemeClr val="tx1"/>
                </a:solidFill>
                <a:effectLst/>
                <a:latin typeface="+mn-lt"/>
                <a:ea typeface="+mn-ea"/>
                <a:cs typeface="+mn-cs"/>
              </a:rPr>
              <a:t>3091</a:t>
            </a:r>
            <a:r>
              <a:rPr lang="en-US" dirty="0"/>
              <a:t> </a:t>
            </a:r>
          </a:p>
        </p:txBody>
      </p:sp>
      <p:sp>
        <p:nvSpPr>
          <p:cNvPr id="4" name="Slide Number Placeholder 3"/>
          <p:cNvSpPr>
            <a:spLocks noGrp="1"/>
          </p:cNvSpPr>
          <p:nvPr>
            <p:ph type="sldNum" sz="quarter" idx="10"/>
          </p:nvPr>
        </p:nvSpPr>
        <p:spPr/>
        <p:txBody>
          <a:bodyPr/>
          <a:lstStyle/>
          <a:p>
            <a:fld id="{D73AFC2D-40E5-4AEC-9EC5-F280BE603600}" type="slidenum">
              <a:rPr lang="en-US" smtClean="0"/>
              <a:t>16</a:t>
            </a:fld>
            <a:endParaRPr lang="en-US" dirty="0"/>
          </a:p>
        </p:txBody>
      </p:sp>
    </p:spTree>
    <p:extLst>
      <p:ext uri="{BB962C8B-B14F-4D97-AF65-F5344CB8AC3E}">
        <p14:creationId xmlns:p14="http://schemas.microsoft.com/office/powerpoint/2010/main" val="2480841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A majority of teacher respondents indicated that they feel as though they have a high or moderate impact on student achievement (86%) and student growth (88%)</a:t>
            </a:r>
          </a:p>
          <a:p>
            <a:pPr lvl="1"/>
            <a:r>
              <a:rPr lang="en-US" dirty="0"/>
              <a:t>However, 49% of teachers believe student achievement should have a high or moderate significance in their evaluation and 69% of teachers believe student growth should have a high or moderate significance in their evaluation. </a:t>
            </a:r>
          </a:p>
          <a:p>
            <a:endParaRPr lang="en-US" dirty="0"/>
          </a:p>
        </p:txBody>
      </p:sp>
      <p:sp>
        <p:nvSpPr>
          <p:cNvPr id="4" name="Slide Number Placeholder 3"/>
          <p:cNvSpPr>
            <a:spLocks noGrp="1"/>
          </p:cNvSpPr>
          <p:nvPr>
            <p:ph type="sldNum" sz="quarter" idx="10"/>
          </p:nvPr>
        </p:nvSpPr>
        <p:spPr/>
        <p:txBody>
          <a:bodyPr/>
          <a:lstStyle/>
          <a:p>
            <a:fld id="{D73AFC2D-40E5-4AEC-9EC5-F280BE603600}" type="slidenum">
              <a:rPr lang="en-US" smtClean="0"/>
              <a:t>18</a:t>
            </a:fld>
            <a:endParaRPr lang="en-US" dirty="0"/>
          </a:p>
        </p:txBody>
      </p:sp>
    </p:spTree>
    <p:extLst>
      <p:ext uri="{BB962C8B-B14F-4D97-AF65-F5344CB8AC3E}">
        <p14:creationId xmlns:p14="http://schemas.microsoft.com/office/powerpoint/2010/main" val="3379139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Interesting to note that principals were more in favor of a statistical growth model (51% high/moderate significance for teacher evaluation as opposed to 30% for teachers)</a:t>
            </a:r>
          </a:p>
          <a:p>
            <a:endParaRPr lang="en-US" dirty="0"/>
          </a:p>
        </p:txBody>
      </p:sp>
      <p:sp>
        <p:nvSpPr>
          <p:cNvPr id="4" name="Slide Number Placeholder 3"/>
          <p:cNvSpPr>
            <a:spLocks noGrp="1"/>
          </p:cNvSpPr>
          <p:nvPr>
            <p:ph type="sldNum" sz="quarter" idx="10"/>
          </p:nvPr>
        </p:nvSpPr>
        <p:spPr/>
        <p:txBody>
          <a:bodyPr/>
          <a:lstStyle/>
          <a:p>
            <a:fld id="{D73AFC2D-40E5-4AEC-9EC5-F280BE603600}" type="slidenum">
              <a:rPr lang="en-US" smtClean="0"/>
              <a:t>19</a:t>
            </a:fld>
            <a:endParaRPr lang="en-US" dirty="0"/>
          </a:p>
        </p:txBody>
      </p:sp>
    </p:spTree>
    <p:extLst>
      <p:ext uri="{BB962C8B-B14F-4D97-AF65-F5344CB8AC3E}">
        <p14:creationId xmlns:p14="http://schemas.microsoft.com/office/powerpoint/2010/main" val="1518715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3AFC2D-40E5-4AEC-9EC5-F280BE603600}" type="slidenum">
              <a:rPr lang="en-US" smtClean="0"/>
              <a:t>20</a:t>
            </a:fld>
            <a:endParaRPr lang="en-US" dirty="0"/>
          </a:p>
        </p:txBody>
      </p:sp>
    </p:spTree>
    <p:extLst>
      <p:ext uri="{BB962C8B-B14F-4D97-AF65-F5344CB8AC3E}">
        <p14:creationId xmlns:p14="http://schemas.microsoft.com/office/powerpoint/2010/main" val="3502216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3AFC2D-40E5-4AEC-9EC5-F280BE603600}" type="slidenum">
              <a:rPr lang="en-US" smtClean="0"/>
              <a:t>21</a:t>
            </a:fld>
            <a:endParaRPr lang="en-US" dirty="0"/>
          </a:p>
        </p:txBody>
      </p:sp>
    </p:spTree>
    <p:extLst>
      <p:ext uri="{BB962C8B-B14F-4D97-AF65-F5344CB8AC3E}">
        <p14:creationId xmlns:p14="http://schemas.microsoft.com/office/powerpoint/2010/main" val="2975756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7600" y="76200"/>
            <a:ext cx="6908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590800"/>
            <a:ext cx="7772400" cy="1470025"/>
          </a:xfrm>
        </p:spPr>
        <p:txBody>
          <a:bodyPr/>
          <a:lstStyle>
            <a:lvl1pPr>
              <a:defRPr>
                <a:solidFill>
                  <a:srgbClr val="22315E"/>
                </a:solidFill>
                <a:latin typeface="+mn-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1371600" y="4267200"/>
            <a:ext cx="6400800" cy="1219200"/>
          </a:xfrm>
        </p:spPr>
        <p:txBody>
          <a:bodyPr/>
          <a:lstStyle>
            <a:lvl1pPr marL="0" indent="0" algn="ctr">
              <a:buFontTx/>
              <a:buNone/>
              <a:defRPr sz="2800">
                <a:solidFill>
                  <a:srgbClr val="045CAA"/>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403543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Z:\Executive\ENGAGENY\EngageNY Files\Images\Logo - NYSED\nysed-logo-medium.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67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ct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8"/>
          <p:cNvSpPr>
            <a:spLocks noGrp="1" noChangeArrowheads="1"/>
          </p:cNvSpPr>
          <p:nvPr>
            <p:ph type="sldNum" sz="quarter" idx="10"/>
          </p:nvPr>
        </p:nvSpPr>
        <p:spPr/>
        <p:txBody>
          <a:bodyPr/>
          <a:lstStyle>
            <a:lvl1pPr>
              <a:defRPr/>
            </a:lvl1pPr>
          </a:lstStyle>
          <a:p>
            <a:fld id="{340B0F11-C858-4A67-977D-3CEA36110CC7}" type="slidenum">
              <a:rPr lang="en-US" altLang="en-US"/>
              <a:pPr/>
              <a:t>‹#›</a:t>
            </a:fld>
            <a:endParaRPr lang="en-US" altLang="en-US"/>
          </a:p>
        </p:txBody>
      </p:sp>
    </p:spTree>
    <p:extLst>
      <p:ext uri="{BB962C8B-B14F-4D97-AF65-F5344CB8AC3E}">
        <p14:creationId xmlns:p14="http://schemas.microsoft.com/office/powerpoint/2010/main" val="214345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Z:\Executive\ENGAGENY\EngageNY Files\Images\Logo - NYSED\nysed-logo-medium.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67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457200" y="1219200"/>
            <a:ext cx="4038600" cy="4525963"/>
          </a:xfrm>
        </p:spPr>
        <p:txBody>
          <a:bodyPr/>
          <a:lstStyle>
            <a:lvl1pPr>
              <a:defRPr sz="2400">
                <a:solidFill>
                  <a:schemeClr val="bg2">
                    <a:lumMod val="75000"/>
                  </a:schemeClr>
                </a:solidFill>
              </a:defRPr>
            </a:lvl1pPr>
            <a:lvl2pPr>
              <a:defRPr sz="2000">
                <a:solidFill>
                  <a:schemeClr val="bg2">
                    <a:lumMod val="75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19200"/>
            <a:ext cx="4038600" cy="4525963"/>
          </a:xfrm>
        </p:spPr>
        <p:txBody>
          <a:bodyPr/>
          <a:lstStyle>
            <a:lvl1pPr>
              <a:defRPr sz="2400">
                <a:solidFill>
                  <a:schemeClr val="bg2">
                    <a:lumMod val="75000"/>
                  </a:schemeClr>
                </a:solidFill>
              </a:defRPr>
            </a:lvl1pPr>
            <a:lvl2pPr>
              <a:defRPr sz="2000">
                <a:solidFill>
                  <a:schemeClr val="bg2">
                    <a:lumMod val="75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8"/>
          <p:cNvSpPr>
            <a:spLocks noGrp="1" noChangeArrowheads="1"/>
          </p:cNvSpPr>
          <p:nvPr>
            <p:ph type="sldNum" sz="quarter" idx="10"/>
          </p:nvPr>
        </p:nvSpPr>
        <p:spPr/>
        <p:txBody>
          <a:bodyPr/>
          <a:lstStyle>
            <a:lvl1pPr>
              <a:defRPr/>
            </a:lvl1pPr>
          </a:lstStyle>
          <a:p>
            <a:fld id="{415B5058-58DA-4AB6-9F80-0BA9FA169833}" type="slidenum">
              <a:rPr lang="en-US" altLang="en-US"/>
              <a:pPr/>
              <a:t>‹#›</a:t>
            </a:fld>
            <a:endParaRPr lang="en-US" altLang="en-US"/>
          </a:p>
        </p:txBody>
      </p:sp>
    </p:spTree>
    <p:extLst>
      <p:ext uri="{BB962C8B-B14F-4D97-AF65-F5344CB8AC3E}">
        <p14:creationId xmlns:p14="http://schemas.microsoft.com/office/powerpoint/2010/main" val="3239224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Z:\Executive\ENGAGENY\EngageNY Files\Images\Logo - NYSED\nysed-logo-medium.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67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5" name="Rectangle 8"/>
          <p:cNvSpPr>
            <a:spLocks noGrp="1" noChangeArrowheads="1"/>
          </p:cNvSpPr>
          <p:nvPr>
            <p:ph type="sldNum" sz="quarter" idx="10"/>
          </p:nvPr>
        </p:nvSpPr>
        <p:spPr/>
        <p:txBody>
          <a:bodyPr/>
          <a:lstStyle>
            <a:lvl1pPr>
              <a:defRPr/>
            </a:lvl1pPr>
          </a:lstStyle>
          <a:p>
            <a:fld id="{2C0AB59E-40BC-42C5-8FFE-2CEFE9F4AE2E}" type="slidenum">
              <a:rPr lang="en-US" altLang="en-US"/>
              <a:pPr/>
              <a:t>‹#›</a:t>
            </a:fld>
            <a:endParaRPr lang="en-US" altLang="en-US"/>
          </a:p>
        </p:txBody>
      </p:sp>
    </p:spTree>
    <p:extLst>
      <p:ext uri="{BB962C8B-B14F-4D97-AF65-F5344CB8AC3E}">
        <p14:creationId xmlns:p14="http://schemas.microsoft.com/office/powerpoint/2010/main" val="236276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rcRect t="-2" b="35847"/>
          <a:stretch>
            <a:fillRect/>
          </a:stretch>
        </p:blipFill>
        <p:spPr bwMode="auto">
          <a:xfrm>
            <a:off x="8275638" y="0"/>
            <a:ext cx="8683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7038" y="1116013"/>
            <a:ext cx="7680325" cy="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Z:\Executive\ENGAGENY\EngageNY Files\Images\Logo - NYSED\nysed-logo-medium.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58674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12018" y="259436"/>
            <a:ext cx="7710417" cy="847471"/>
          </a:xfrm>
        </p:spPr>
        <p:txBody>
          <a:bodyPr anchor="b"/>
          <a:lstStyle>
            <a:lvl1pPr algn="l">
              <a:lnSpc>
                <a:spcPts val="3600"/>
              </a:lnSpc>
              <a:defRPr>
                <a:solidFill>
                  <a:srgbClr val="22315E"/>
                </a:solidFill>
              </a:defRPr>
            </a:lvl1pPr>
          </a:lstStyle>
          <a:p>
            <a:r>
              <a:rPr lang="en-US" dirty="0"/>
              <a:t>Click to edit Master title style</a:t>
            </a:r>
          </a:p>
        </p:txBody>
      </p:sp>
      <p:sp>
        <p:nvSpPr>
          <p:cNvPr id="9" name="Content Placeholder 2"/>
          <p:cNvSpPr>
            <a:spLocks noGrp="1"/>
          </p:cNvSpPr>
          <p:nvPr>
            <p:ph idx="1"/>
          </p:nvPr>
        </p:nvSpPr>
        <p:spPr>
          <a:xfrm>
            <a:off x="412020" y="1321348"/>
            <a:ext cx="7863414" cy="4895850"/>
          </a:xfrm>
        </p:spPr>
        <p:txBody>
          <a:bodyPr/>
          <a:lstStyle>
            <a:lvl1pPr>
              <a:defRPr>
                <a:solidFill>
                  <a:schemeClr val="bg2">
                    <a:lumMod val="75000"/>
                  </a:schemeClr>
                </a:solidFill>
              </a:defRPr>
            </a:lvl1pPr>
            <a:lvl2pPr>
              <a:defRPr>
                <a:solidFill>
                  <a:schemeClr val="bg2">
                    <a:lumMod val="7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p:cNvSpPr>
            <a:spLocks noGrp="1" noChangeArrowheads="1"/>
          </p:cNvSpPr>
          <p:nvPr>
            <p:ph type="sldNum" sz="quarter" idx="10"/>
          </p:nvPr>
        </p:nvSpPr>
        <p:spPr/>
        <p:txBody>
          <a:bodyPr/>
          <a:lstStyle>
            <a:lvl1pPr>
              <a:defRPr/>
            </a:lvl1pPr>
          </a:lstStyle>
          <a:p>
            <a:fld id="{5DBAF2B1-D15D-4615-9A98-333F50054EFC}" type="slidenum">
              <a:rPr lang="en-US" altLang="en-US"/>
              <a:pPr/>
              <a:t>‹#›</a:t>
            </a:fld>
            <a:endParaRPr lang="en-US" altLang="en-US"/>
          </a:p>
        </p:txBody>
      </p:sp>
    </p:spTree>
    <p:extLst>
      <p:ext uri="{BB962C8B-B14F-4D97-AF65-F5344CB8AC3E}">
        <p14:creationId xmlns:p14="http://schemas.microsoft.com/office/powerpoint/2010/main" val="33798455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34938"/>
            <a:ext cx="8229600"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320800"/>
            <a:ext cx="822960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2" name="Rectangle 8"/>
          <p:cNvSpPr>
            <a:spLocks noGrp="1" noChangeArrowheads="1"/>
          </p:cNvSpPr>
          <p:nvPr>
            <p:ph type="sldNum" sz="quarter" idx="4"/>
          </p:nvPr>
        </p:nvSpPr>
        <p:spPr bwMode="auto">
          <a:xfrm>
            <a:off x="7010400" y="6553200"/>
            <a:ext cx="21336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bg1"/>
                </a:solidFill>
                <a:latin typeface="CartoGothic Std"/>
              </a:defRPr>
            </a:lvl1pPr>
          </a:lstStyle>
          <a:p>
            <a:fld id="{39CE0959-2BCC-4EA9-84EC-1019C79134B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hf hdr="0" ftr="0" dt="0"/>
  <p:txStyles>
    <p:titleStyle>
      <a:lvl1pPr algn="ctr" rtl="0" eaLnBrk="0" fontAlgn="base" hangingPunct="0">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0" fontAlgn="base" hangingPunct="0">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p:titleStyle>
    <p:bodyStyle>
      <a:lvl1pPr marL="342900" indent="-342900" algn="l" rtl="0" eaLnBrk="0" fontAlgn="base" hangingPunct="0">
        <a:spcBef>
          <a:spcPct val="20000"/>
        </a:spcBef>
        <a:spcAft>
          <a:spcPct val="0"/>
        </a:spcAft>
        <a:buChar char="•"/>
        <a:defRPr sz="2400" b="1">
          <a:solidFill>
            <a:srgbClr val="606060"/>
          </a:solidFill>
          <a:latin typeface="+mn-lt"/>
          <a:ea typeface="Verdana" panose="020B0604030504040204" pitchFamily="34" charset="0"/>
          <a:cs typeface="Verdana" panose="020B0604030504040204" pitchFamily="34" charset="0"/>
        </a:defRPr>
      </a:lvl1pPr>
      <a:lvl2pPr marL="857250" indent="-400050" algn="l" rtl="0" eaLnBrk="0" fontAlgn="base" hangingPunct="0">
        <a:spcBef>
          <a:spcPct val="20000"/>
        </a:spcBef>
        <a:spcAft>
          <a:spcPct val="0"/>
        </a:spcAft>
        <a:buSzPct val="50000"/>
        <a:buFont typeface="Wingdings" panose="05000000000000000000" pitchFamily="2" charset="2"/>
        <a:buChar char="¦"/>
        <a:defRPr sz="2000" b="1">
          <a:solidFill>
            <a:srgbClr val="606060"/>
          </a:solidFill>
          <a:latin typeface="+mn-lt"/>
          <a:ea typeface="Verdana" panose="020B0604030504040204" pitchFamily="34" charset="0"/>
          <a:cs typeface="Verdana" panose="020B0604030504040204" pitchFamily="34" charset="0"/>
        </a:defRPr>
      </a:lvl2pPr>
      <a:lvl3pPr marL="1200150" indent="-228600" algn="l" rtl="0" eaLnBrk="0" fontAlgn="base" hangingPunct="0">
        <a:spcBef>
          <a:spcPct val="20000"/>
        </a:spcBef>
        <a:spcAft>
          <a:spcPct val="0"/>
        </a:spcAft>
        <a:buChar char="•"/>
        <a:defRPr>
          <a:solidFill>
            <a:schemeClr val="tx1"/>
          </a:solidFill>
          <a:latin typeface="+mn-lt"/>
          <a:ea typeface="Verdana" panose="020B0604030504040204" pitchFamily="34" charset="0"/>
          <a:cs typeface="Verdana" panose="020B0604030504040204" pitchFamily="34" charset="0"/>
        </a:defRPr>
      </a:lvl3pPr>
      <a:lvl4pPr marL="1600200" indent="-228600" algn="l" rtl="0" eaLnBrk="0" fontAlgn="base" hangingPunct="0">
        <a:spcBef>
          <a:spcPct val="20000"/>
        </a:spcBef>
        <a:spcAft>
          <a:spcPct val="0"/>
        </a:spcAft>
        <a:buChar char="–"/>
        <a:defRPr sz="1600">
          <a:solidFill>
            <a:schemeClr val="tx1"/>
          </a:solidFill>
          <a:latin typeface="+mn-lt"/>
          <a:ea typeface="Verdana" panose="020B0604030504040204" pitchFamily="34" charset="0"/>
          <a:cs typeface="Verdana" panose="020B0604030504040204" pitchFamily="34" charset="0"/>
        </a:defRPr>
      </a:lvl4pPr>
      <a:lvl5pPr marL="2057400" indent="-228600" algn="l" rtl="0" eaLnBrk="0" fontAlgn="base" hangingPunct="0">
        <a:spcBef>
          <a:spcPct val="20000"/>
        </a:spcBef>
        <a:spcAft>
          <a:spcPct val="0"/>
        </a:spcAft>
        <a:buChar char="»"/>
        <a:defRPr sz="1400">
          <a:solidFill>
            <a:schemeClr val="tx1"/>
          </a:solidFill>
          <a:latin typeface="+mn-lt"/>
          <a:ea typeface="Verdana" panose="020B0604030504040204" pitchFamily="34" charset="0"/>
          <a:cs typeface="Verdana" panose="020B060403050404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Alexander.Trikalinos@nysed.gov" TargetMode="External"/><Relationship Id="rId2" Type="http://schemas.openxmlformats.org/officeDocument/2006/relationships/hyperlink" Target="mailto:EducatorEval@nysed.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04800" y="2590800"/>
            <a:ext cx="8534400" cy="1470025"/>
          </a:xfrm>
        </p:spPr>
        <p:txBody>
          <a:bodyPr/>
          <a:lstStyle/>
          <a:p>
            <a:pPr eaLnBrk="1" hangingPunct="1"/>
            <a:r>
              <a:rPr lang="en-US" altLang="en-US" sz="2400" dirty="0"/>
              <a:t>Annual Professional Performance Review (APPR)</a:t>
            </a:r>
            <a:br>
              <a:rPr lang="en-US" altLang="en-US" dirty="0"/>
            </a:br>
            <a:r>
              <a:rPr lang="en-US" altLang="en-US" sz="2400" dirty="0"/>
              <a:t>Updates for Middle Level Liaisons</a:t>
            </a:r>
            <a:endParaRPr lang="en-US" altLang="en-US" dirty="0"/>
          </a:p>
        </p:txBody>
      </p:sp>
      <p:sp>
        <p:nvSpPr>
          <p:cNvPr id="7171" name="Rectangle 3"/>
          <p:cNvSpPr>
            <a:spLocks noGrp="1" noChangeArrowheads="1"/>
          </p:cNvSpPr>
          <p:nvPr>
            <p:ph type="subTitle" idx="1"/>
          </p:nvPr>
        </p:nvSpPr>
        <p:spPr>
          <a:xfrm>
            <a:off x="914400" y="4267200"/>
            <a:ext cx="7391400" cy="1219200"/>
          </a:xfrm>
        </p:spPr>
        <p:txBody>
          <a:bodyPr/>
          <a:lstStyle/>
          <a:p>
            <a:pPr eaLnBrk="1" hangingPunct="1"/>
            <a:r>
              <a:rPr lang="en-US" altLang="en-US" sz="2000" dirty="0"/>
              <a:t>Alexander Trikalinos, Office of Educator Quality and Professional Development</a:t>
            </a:r>
          </a:p>
          <a:p>
            <a:pPr eaLnBrk="1" hangingPunct="1"/>
            <a:r>
              <a:rPr lang="en-US" altLang="en-US" sz="2000" dirty="0"/>
              <a:t>November 30, 2018</a:t>
            </a:r>
          </a:p>
          <a:p>
            <a:pPr eaLnBrk="1" hangingPunct="1"/>
            <a:endParaRPr lang="en-US" altLang="en-US" sz="2000" dirty="0"/>
          </a:p>
        </p:txBody>
      </p:sp>
    </p:spTree>
  </p:cSld>
  <p:clrMapOvr>
    <a:masterClrMapping/>
  </p:clrMapOvr>
  <mc:AlternateContent xmlns:mc="http://schemas.openxmlformats.org/markup-compatibility/2006" xmlns:p14="http://schemas.microsoft.com/office/powerpoint/2010/main">
    <mc:Choice Requires="p14">
      <p:transition spd="slow" p14:dur="2000" advTm="20169"/>
    </mc:Choice>
    <mc:Fallback xmlns="">
      <p:transition spd="slow" advTm="2016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96B4B3C-BEE9-4CF8-808F-428FC4B34ADB}"/>
              </a:ext>
            </a:extLst>
          </p:cNvPr>
          <p:cNvSpPr>
            <a:spLocks noGrp="1"/>
          </p:cNvSpPr>
          <p:nvPr>
            <p:ph type="title"/>
          </p:nvPr>
        </p:nvSpPr>
        <p:spPr/>
        <p:txBody>
          <a:bodyPr/>
          <a:lstStyle/>
          <a:p>
            <a:r>
              <a:rPr lang="en-US" altLang="en-US" dirty="0">
                <a:solidFill>
                  <a:schemeClr val="tx1"/>
                </a:solidFill>
              </a:rPr>
              <a:t>APPR Transition Period Overview</a:t>
            </a:r>
          </a:p>
        </p:txBody>
      </p:sp>
      <p:sp>
        <p:nvSpPr>
          <p:cNvPr id="3" name="Content Placeholder 2">
            <a:extLst>
              <a:ext uri="{FF2B5EF4-FFF2-40B4-BE49-F238E27FC236}">
                <a16:creationId xmlns:a16="http://schemas.microsoft.com/office/drawing/2014/main" id="{4B7A2373-8E2B-44C8-B0EE-92FE2D713576}"/>
              </a:ext>
            </a:extLst>
          </p:cNvPr>
          <p:cNvSpPr>
            <a:spLocks noGrp="1"/>
          </p:cNvSpPr>
          <p:nvPr>
            <p:ph idx="1"/>
          </p:nvPr>
        </p:nvSpPr>
        <p:spPr/>
        <p:txBody>
          <a:bodyPr/>
          <a:lstStyle/>
          <a:p>
            <a:pPr marL="0" indent="0">
              <a:buFontTx/>
              <a:buNone/>
              <a:defRPr/>
            </a:pPr>
            <a:r>
              <a:rPr lang="en-US" sz="2200" dirty="0"/>
              <a:t>For teachers and principals, the regulations:</a:t>
            </a:r>
          </a:p>
          <a:p>
            <a:pPr marL="0" indent="0">
              <a:buFontTx/>
              <a:buNone/>
              <a:defRPr/>
            </a:pPr>
            <a:endParaRPr lang="en-US" sz="2200" dirty="0"/>
          </a:p>
          <a:p>
            <a:pPr>
              <a:defRPr/>
            </a:pPr>
            <a:r>
              <a:rPr lang="en-US" sz="2200" dirty="0"/>
              <a:t>Ensure that there will be no consequences for teachers and principals related to 3-8 ELA and mathematics state assessments and no growth score on Regents exams until the start of the 2019-2020 school year.</a:t>
            </a:r>
          </a:p>
          <a:p>
            <a:pPr marL="0" indent="0">
              <a:buFontTx/>
              <a:buNone/>
              <a:defRPr/>
            </a:pPr>
            <a:endParaRPr lang="en-US" sz="1200" dirty="0"/>
          </a:p>
          <a:p>
            <a:pPr>
              <a:defRPr/>
            </a:pPr>
            <a:r>
              <a:rPr lang="en-US" sz="2200" dirty="0"/>
              <a:t>Prohibit the use of results from the 3-8 state assessments for use in evaluating the performance of individual teachers, principals or students.</a:t>
            </a:r>
          </a:p>
          <a:p>
            <a:pPr marL="0" indent="0">
              <a:buFontTx/>
              <a:buNone/>
              <a:defRPr/>
            </a:pPr>
            <a:endParaRPr lang="en-US" sz="1200" dirty="0">
              <a:solidFill>
                <a:schemeClr val="tx1"/>
              </a:solidFill>
            </a:endParaRPr>
          </a:p>
          <a:p>
            <a:pPr marL="0" indent="0">
              <a:buFontTx/>
              <a:buNone/>
              <a:defRPr/>
            </a:pPr>
            <a:endParaRPr lang="en-US" dirty="0">
              <a:solidFill>
                <a:schemeClr val="tx1"/>
              </a:solidFill>
            </a:endParaRPr>
          </a:p>
        </p:txBody>
      </p:sp>
      <p:sp>
        <p:nvSpPr>
          <p:cNvPr id="8196" name="Slide Number Placeholder 3">
            <a:extLst>
              <a:ext uri="{FF2B5EF4-FFF2-40B4-BE49-F238E27FC236}">
                <a16:creationId xmlns:a16="http://schemas.microsoft.com/office/drawing/2014/main" id="{15CAF8A5-100F-4BE4-8AF4-0AEAC87F4802}"/>
              </a:ext>
            </a:extLst>
          </p:cNvPr>
          <p:cNvSpPr>
            <a:spLocks noGrp="1"/>
          </p:cNvSpPr>
          <p:nvPr>
            <p:ph type="sldNum" sz="quarter" idx="10"/>
          </p:nvPr>
        </p:nvSpPr>
        <p:spPr>
          <a:noFill/>
        </p:spPr>
        <p:txBody>
          <a:bodyPr/>
          <a:lstStyle>
            <a:lvl1pPr>
              <a:spcBef>
                <a:spcPct val="20000"/>
              </a:spcBef>
              <a:buChar char="•"/>
              <a:defRPr sz="2400" b="1">
                <a:solidFill>
                  <a:srgbClr val="606060"/>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606060"/>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C5B5E402-5B27-43F3-A0CF-5CDD75F1B9CE}" type="slidenum">
              <a:rPr lang="en-US" altLang="en-US" sz="1400" b="0">
                <a:solidFill>
                  <a:schemeClr val="tx1"/>
                </a:solidFill>
                <a:latin typeface="CartoGothic Std" pitchFamily="34" charset="0"/>
              </a:rPr>
              <a:pPr>
                <a:spcBef>
                  <a:spcPct val="0"/>
                </a:spcBef>
                <a:buFontTx/>
                <a:buNone/>
              </a:pPr>
              <a:t>10</a:t>
            </a:fld>
            <a:endParaRPr lang="en-US" altLang="en-US" sz="1400" b="0" dirty="0">
              <a:solidFill>
                <a:schemeClr val="tx1"/>
              </a:solidFill>
              <a:latin typeface="CartoGothic Std" pitchFamily="34" charset="0"/>
            </a:endParaRPr>
          </a:p>
        </p:txBody>
      </p:sp>
    </p:spTree>
    <p:extLst>
      <p:ext uri="{BB962C8B-B14F-4D97-AF65-F5344CB8AC3E}">
        <p14:creationId xmlns:p14="http://schemas.microsoft.com/office/powerpoint/2010/main" val="3129510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96B4B3C-BEE9-4CF8-808F-428FC4B34ADB}"/>
              </a:ext>
            </a:extLst>
          </p:cNvPr>
          <p:cNvSpPr>
            <a:spLocks noGrp="1"/>
          </p:cNvSpPr>
          <p:nvPr>
            <p:ph type="title"/>
          </p:nvPr>
        </p:nvSpPr>
        <p:spPr/>
        <p:txBody>
          <a:bodyPr/>
          <a:lstStyle/>
          <a:p>
            <a:r>
              <a:rPr lang="en-US" altLang="en-US" dirty="0">
                <a:solidFill>
                  <a:schemeClr val="tx1"/>
                </a:solidFill>
              </a:rPr>
              <a:t>APPR Transition Period Overview</a:t>
            </a:r>
          </a:p>
        </p:txBody>
      </p:sp>
      <p:sp>
        <p:nvSpPr>
          <p:cNvPr id="3" name="Content Placeholder 2">
            <a:extLst>
              <a:ext uri="{FF2B5EF4-FFF2-40B4-BE49-F238E27FC236}">
                <a16:creationId xmlns:a16="http://schemas.microsoft.com/office/drawing/2014/main" id="{4B7A2373-8E2B-44C8-B0EE-92FE2D713576}"/>
              </a:ext>
            </a:extLst>
          </p:cNvPr>
          <p:cNvSpPr>
            <a:spLocks noGrp="1"/>
          </p:cNvSpPr>
          <p:nvPr>
            <p:ph idx="1"/>
          </p:nvPr>
        </p:nvSpPr>
        <p:spPr/>
        <p:txBody>
          <a:bodyPr/>
          <a:lstStyle/>
          <a:p>
            <a:pPr marL="0" indent="0">
              <a:buFontTx/>
              <a:buNone/>
              <a:defRPr/>
            </a:pPr>
            <a:r>
              <a:rPr lang="en-US" sz="2200" dirty="0"/>
              <a:t>During the APPR Transition Period, the Department has:</a:t>
            </a:r>
          </a:p>
          <a:p>
            <a:pPr>
              <a:defRPr/>
            </a:pPr>
            <a:r>
              <a:rPr lang="en-US" sz="2200" dirty="0"/>
              <a:t>Approved APPR plans for all school districts and BOCES in New York State, including the rubrics and assessments used as part of those plans.</a:t>
            </a:r>
          </a:p>
          <a:p>
            <a:pPr>
              <a:defRPr/>
            </a:pPr>
            <a:r>
              <a:rPr lang="en-US" sz="2200" dirty="0"/>
              <a:t>Adopted Next Generation Learning Standards.</a:t>
            </a:r>
          </a:p>
          <a:p>
            <a:pPr>
              <a:defRPr/>
            </a:pPr>
            <a:r>
              <a:rPr lang="en-US" sz="2200" dirty="0"/>
              <a:t>Changed the State assessment program in grades 3-8 ELA and math.</a:t>
            </a:r>
          </a:p>
          <a:p>
            <a:pPr>
              <a:defRPr/>
            </a:pPr>
            <a:r>
              <a:rPr lang="en-US" sz="2200" dirty="0"/>
              <a:t>Developed and received approval from the United States Department of Education of its federal ESSA plan.</a:t>
            </a:r>
          </a:p>
          <a:p>
            <a:pPr>
              <a:defRPr/>
            </a:pPr>
            <a:r>
              <a:rPr lang="en-US" sz="2200" dirty="0"/>
              <a:t>Worked with stakeholders and the field to collect feedback on current APPR requirements, including through the Commissioner’s APPR Survey.</a:t>
            </a:r>
          </a:p>
          <a:p>
            <a:pPr>
              <a:defRPr/>
            </a:pPr>
            <a:r>
              <a:rPr lang="en-US" sz="2200" dirty="0"/>
              <a:t>Launched two APPR Workgroups – the Assessment and Evaluation Workgroups to create recommendations for reforming the evaluation system.</a:t>
            </a:r>
          </a:p>
          <a:p>
            <a:pPr>
              <a:defRPr/>
            </a:pPr>
            <a:endParaRPr lang="en-US" sz="2200" dirty="0"/>
          </a:p>
          <a:p>
            <a:pPr marL="0" indent="0">
              <a:buFontTx/>
              <a:buNone/>
              <a:defRPr/>
            </a:pPr>
            <a:endParaRPr lang="en-US" sz="1200" dirty="0">
              <a:solidFill>
                <a:schemeClr val="tx1"/>
              </a:solidFill>
            </a:endParaRPr>
          </a:p>
          <a:p>
            <a:pPr marL="0" indent="0">
              <a:buFontTx/>
              <a:buNone/>
              <a:defRPr/>
            </a:pPr>
            <a:endParaRPr lang="en-US" dirty="0">
              <a:solidFill>
                <a:schemeClr val="tx1"/>
              </a:solidFill>
            </a:endParaRPr>
          </a:p>
        </p:txBody>
      </p:sp>
      <p:sp>
        <p:nvSpPr>
          <p:cNvPr id="8196" name="Slide Number Placeholder 3">
            <a:extLst>
              <a:ext uri="{FF2B5EF4-FFF2-40B4-BE49-F238E27FC236}">
                <a16:creationId xmlns:a16="http://schemas.microsoft.com/office/drawing/2014/main" id="{15CAF8A5-100F-4BE4-8AF4-0AEAC87F4802}"/>
              </a:ext>
            </a:extLst>
          </p:cNvPr>
          <p:cNvSpPr>
            <a:spLocks noGrp="1"/>
          </p:cNvSpPr>
          <p:nvPr>
            <p:ph type="sldNum" sz="quarter" idx="10"/>
          </p:nvPr>
        </p:nvSpPr>
        <p:spPr>
          <a:noFill/>
        </p:spPr>
        <p:txBody>
          <a:bodyPr/>
          <a:lstStyle>
            <a:lvl1pPr>
              <a:spcBef>
                <a:spcPct val="20000"/>
              </a:spcBef>
              <a:buChar char="•"/>
              <a:defRPr sz="2400" b="1">
                <a:solidFill>
                  <a:srgbClr val="606060"/>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606060"/>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C5B5E402-5B27-43F3-A0CF-5CDD75F1B9CE}" type="slidenum">
              <a:rPr lang="en-US" altLang="en-US" sz="1400" b="0">
                <a:solidFill>
                  <a:schemeClr val="tx1"/>
                </a:solidFill>
                <a:latin typeface="CartoGothic Std" pitchFamily="34" charset="0"/>
              </a:rPr>
              <a:pPr>
                <a:spcBef>
                  <a:spcPct val="0"/>
                </a:spcBef>
                <a:buFontTx/>
                <a:buNone/>
              </a:pPr>
              <a:t>11</a:t>
            </a:fld>
            <a:endParaRPr lang="en-US" altLang="en-US" sz="1400" b="0" dirty="0">
              <a:solidFill>
                <a:schemeClr val="tx1"/>
              </a:solidFill>
              <a:latin typeface="CartoGothic Std" pitchFamily="34" charset="0"/>
            </a:endParaRPr>
          </a:p>
        </p:txBody>
      </p:sp>
    </p:spTree>
    <p:extLst>
      <p:ext uri="{BB962C8B-B14F-4D97-AF65-F5344CB8AC3E}">
        <p14:creationId xmlns:p14="http://schemas.microsoft.com/office/powerpoint/2010/main" val="1424339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9145E19-F9A4-4F44-A7EC-9FD4BCDE599B}"/>
              </a:ext>
            </a:extLst>
          </p:cNvPr>
          <p:cNvPicPr>
            <a:picLocks noGrp="1" noChangeAspect="1"/>
          </p:cNvPicPr>
          <p:nvPr>
            <p:ph idx="1"/>
          </p:nvPr>
        </p:nvPicPr>
        <p:blipFill>
          <a:blip r:embed="rId2"/>
          <a:stretch>
            <a:fillRect/>
          </a:stretch>
        </p:blipFill>
        <p:spPr>
          <a:xfrm>
            <a:off x="457200" y="3413651"/>
            <a:ext cx="8229600" cy="710147"/>
          </a:xfrm>
          <a:prstGeom prst="rect">
            <a:avLst/>
          </a:prstGeom>
        </p:spPr>
      </p:pic>
      <p:sp>
        <p:nvSpPr>
          <p:cNvPr id="4" name="Slide Number Placeholder 3">
            <a:extLst>
              <a:ext uri="{FF2B5EF4-FFF2-40B4-BE49-F238E27FC236}">
                <a16:creationId xmlns:a16="http://schemas.microsoft.com/office/drawing/2014/main" id="{A5E7BE2D-0245-4C55-8C10-B94F1FD7D65C}"/>
              </a:ext>
            </a:extLst>
          </p:cNvPr>
          <p:cNvSpPr>
            <a:spLocks noGrp="1"/>
          </p:cNvSpPr>
          <p:nvPr>
            <p:ph type="sldNum" sz="quarter" idx="10"/>
          </p:nvPr>
        </p:nvSpPr>
        <p:spPr/>
        <p:txBody>
          <a:bodyPr/>
          <a:lstStyle/>
          <a:p>
            <a:fld id="{340B0F11-C858-4A67-977D-3CEA36110CC7}" type="slidenum">
              <a:rPr lang="en-US" altLang="en-US" smtClean="0"/>
              <a:pPr/>
              <a:t>12</a:t>
            </a:fld>
            <a:endParaRPr lang="en-US" altLang="en-US"/>
          </a:p>
        </p:txBody>
      </p:sp>
    </p:spTree>
    <p:extLst>
      <p:ext uri="{BB962C8B-B14F-4D97-AF65-F5344CB8AC3E}">
        <p14:creationId xmlns:p14="http://schemas.microsoft.com/office/powerpoint/2010/main" val="1665474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354FE-ECDE-4E92-8EBC-25440B82200C}"/>
              </a:ext>
            </a:extLst>
          </p:cNvPr>
          <p:cNvSpPr>
            <a:spLocks noGrp="1"/>
          </p:cNvSpPr>
          <p:nvPr>
            <p:ph type="title"/>
          </p:nvPr>
        </p:nvSpPr>
        <p:spPr/>
        <p:txBody>
          <a:bodyPr/>
          <a:lstStyle/>
          <a:p>
            <a:r>
              <a:rPr lang="en-US" dirty="0">
                <a:solidFill>
                  <a:schemeClr val="tx1"/>
                </a:solidFill>
              </a:rPr>
              <a:t>Background</a:t>
            </a:r>
            <a:endParaRPr lang="en-US" dirty="0"/>
          </a:p>
        </p:txBody>
      </p:sp>
      <p:sp>
        <p:nvSpPr>
          <p:cNvPr id="3" name="Content Placeholder 2">
            <a:extLst>
              <a:ext uri="{FF2B5EF4-FFF2-40B4-BE49-F238E27FC236}">
                <a16:creationId xmlns:a16="http://schemas.microsoft.com/office/drawing/2014/main" id="{26CCBEFF-BB1C-42BD-960E-A30842298981}"/>
              </a:ext>
            </a:extLst>
          </p:cNvPr>
          <p:cNvSpPr>
            <a:spLocks noGrp="1"/>
          </p:cNvSpPr>
          <p:nvPr>
            <p:ph idx="1"/>
          </p:nvPr>
        </p:nvSpPr>
        <p:spPr/>
        <p:txBody>
          <a:bodyPr/>
          <a:lstStyle/>
          <a:p>
            <a:r>
              <a:rPr lang="en-US" sz="2200" b="0" dirty="0"/>
              <a:t>This survey was developed to begin a collaborative conversation with teachers, school leaders, and district administrators on revising New York’s current APPR system.</a:t>
            </a:r>
          </a:p>
          <a:p>
            <a:r>
              <a:rPr lang="en-US" sz="2200" b="0" dirty="0"/>
              <a:t>On February 6, 2018, all public school teachers, as well as school and district leaders, received an invitation to complete a survey about current teacher and principal evaluation requirements and what an ideal system could look like.</a:t>
            </a:r>
          </a:p>
          <a:p>
            <a:r>
              <a:rPr lang="en-US" sz="2200" b="0" dirty="0"/>
              <a:t>The survey was designed to collect feedback from educators in four areas:</a:t>
            </a:r>
          </a:p>
          <a:p>
            <a:pPr lvl="1"/>
            <a:r>
              <a:rPr lang="en-US" sz="1800" b="0" dirty="0"/>
              <a:t>The overall purpose and appropriate use of evaluation to support continuous improvement;</a:t>
            </a:r>
          </a:p>
          <a:p>
            <a:pPr lvl="1"/>
            <a:r>
              <a:rPr lang="en-US" sz="1800" b="0" dirty="0"/>
              <a:t>School-based factors educators believe they have an influence on; </a:t>
            </a:r>
          </a:p>
          <a:p>
            <a:pPr lvl="1"/>
            <a:r>
              <a:rPr lang="en-US" sz="1800" b="0" dirty="0"/>
              <a:t>The inclusion and relative weight of different types of evaluation measures; and</a:t>
            </a:r>
          </a:p>
          <a:p>
            <a:pPr lvl="1"/>
            <a:r>
              <a:rPr lang="en-US" sz="1800" b="0" dirty="0"/>
              <a:t>The frequency and number of instances of each measure.</a:t>
            </a:r>
          </a:p>
        </p:txBody>
      </p:sp>
      <p:sp>
        <p:nvSpPr>
          <p:cNvPr id="4" name="Slide Number Placeholder 3">
            <a:extLst>
              <a:ext uri="{FF2B5EF4-FFF2-40B4-BE49-F238E27FC236}">
                <a16:creationId xmlns:a16="http://schemas.microsoft.com/office/drawing/2014/main" id="{9E3E7641-2C3A-4C8D-8FA9-E1F79B449C08}"/>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311955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D9655-D6BF-4601-8CA3-25069FEED033}"/>
              </a:ext>
            </a:extLst>
          </p:cNvPr>
          <p:cNvSpPr>
            <a:spLocks noGrp="1"/>
          </p:cNvSpPr>
          <p:nvPr>
            <p:ph type="title"/>
          </p:nvPr>
        </p:nvSpPr>
        <p:spPr/>
        <p:txBody>
          <a:bodyPr/>
          <a:lstStyle/>
          <a:p>
            <a:r>
              <a:rPr lang="en-US" dirty="0">
                <a:solidFill>
                  <a:schemeClr val="tx1"/>
                </a:solidFill>
              </a:rPr>
              <a:t>Survey Responses Overview</a:t>
            </a:r>
          </a:p>
        </p:txBody>
      </p:sp>
      <p:sp>
        <p:nvSpPr>
          <p:cNvPr id="3" name="Content Placeholder 2">
            <a:extLst>
              <a:ext uri="{FF2B5EF4-FFF2-40B4-BE49-F238E27FC236}">
                <a16:creationId xmlns:a16="http://schemas.microsoft.com/office/drawing/2014/main" id="{CA9EC41F-9BFA-4035-990C-7EC244318346}"/>
              </a:ext>
            </a:extLst>
          </p:cNvPr>
          <p:cNvSpPr>
            <a:spLocks noGrp="1"/>
          </p:cNvSpPr>
          <p:nvPr>
            <p:ph idx="1"/>
          </p:nvPr>
        </p:nvSpPr>
        <p:spPr/>
        <p:txBody>
          <a:bodyPr/>
          <a:lstStyle/>
          <a:p>
            <a:r>
              <a:rPr lang="en-US" sz="2600" b="0" dirty="0"/>
              <a:t>The survey closed on March 30, 2018.</a:t>
            </a:r>
          </a:p>
          <a:p>
            <a:r>
              <a:rPr lang="en-US" sz="2600" b="0" dirty="0"/>
              <a:t>21,669 stakeholders completed the survey. </a:t>
            </a:r>
          </a:p>
          <a:p>
            <a:r>
              <a:rPr lang="en-US" sz="2600" b="0" dirty="0"/>
              <a:t>Survey takers included:</a:t>
            </a:r>
          </a:p>
          <a:p>
            <a:pPr lvl="1"/>
            <a:r>
              <a:rPr lang="en-US" sz="2400" b="0" dirty="0"/>
              <a:t>17,935 teachers</a:t>
            </a:r>
          </a:p>
          <a:p>
            <a:pPr lvl="2"/>
            <a:r>
              <a:rPr lang="en-US" b="0" dirty="0"/>
              <a:t>K-5: 44%</a:t>
            </a:r>
          </a:p>
          <a:p>
            <a:pPr lvl="2"/>
            <a:r>
              <a:rPr lang="en-US" dirty="0"/>
              <a:t>6-8: 32%</a:t>
            </a:r>
          </a:p>
          <a:p>
            <a:pPr lvl="2"/>
            <a:r>
              <a:rPr lang="en-US" b="0" dirty="0"/>
              <a:t>9-12: 38%</a:t>
            </a:r>
            <a:endParaRPr lang="en-US" sz="2200" b="0" dirty="0"/>
          </a:p>
          <a:p>
            <a:pPr lvl="1"/>
            <a:r>
              <a:rPr lang="en-US" sz="2400" b="0" dirty="0"/>
              <a:t>1,200 principals</a:t>
            </a:r>
          </a:p>
          <a:p>
            <a:pPr lvl="1"/>
            <a:r>
              <a:rPr lang="en-US" sz="2400" b="0" dirty="0"/>
              <a:t>2,534 others</a:t>
            </a:r>
          </a:p>
          <a:p>
            <a:pPr lvl="2"/>
            <a:r>
              <a:rPr lang="en-US" dirty="0"/>
              <a:t>Includes assistant principals, superintendents, assistant superintendents, etc.</a:t>
            </a:r>
          </a:p>
          <a:p>
            <a:endParaRPr lang="en-US" sz="1600" b="0" dirty="0"/>
          </a:p>
          <a:p>
            <a:endParaRPr lang="en-US" sz="2000" b="0" dirty="0"/>
          </a:p>
          <a:p>
            <a:endParaRPr lang="en-US" dirty="0"/>
          </a:p>
        </p:txBody>
      </p:sp>
      <p:sp>
        <p:nvSpPr>
          <p:cNvPr id="4" name="Slide Number Placeholder 3">
            <a:extLst>
              <a:ext uri="{FF2B5EF4-FFF2-40B4-BE49-F238E27FC236}">
                <a16:creationId xmlns:a16="http://schemas.microsoft.com/office/drawing/2014/main" id="{547E41D5-5D3A-4059-A38A-5BF80148DD92}"/>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984820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3F112-5568-4FE5-A11E-691C831B0540}"/>
              </a:ext>
            </a:extLst>
          </p:cNvPr>
          <p:cNvSpPr>
            <a:spLocks noGrp="1"/>
          </p:cNvSpPr>
          <p:nvPr>
            <p:ph type="title"/>
          </p:nvPr>
        </p:nvSpPr>
        <p:spPr/>
        <p:txBody>
          <a:bodyPr/>
          <a:lstStyle/>
          <a:p>
            <a:r>
              <a:rPr lang="en-US" dirty="0">
                <a:solidFill>
                  <a:schemeClr val="tx1"/>
                </a:solidFill>
              </a:rPr>
              <a:t>Survey Response Demographics</a:t>
            </a:r>
          </a:p>
        </p:txBody>
      </p:sp>
      <p:sp>
        <p:nvSpPr>
          <p:cNvPr id="4" name="Slide Number Placeholder 3">
            <a:extLst>
              <a:ext uri="{FF2B5EF4-FFF2-40B4-BE49-F238E27FC236}">
                <a16:creationId xmlns:a16="http://schemas.microsoft.com/office/drawing/2014/main" id="{86A6A5A1-4CD2-4E2C-BD4D-1072FDF15A41}"/>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15</a:t>
            </a:fld>
            <a:endParaRPr lang="en-US" altLang="en-US" dirty="0">
              <a:solidFill>
                <a:schemeClr val="tx1"/>
              </a:solidFill>
            </a:endParaRPr>
          </a:p>
        </p:txBody>
      </p:sp>
      <p:graphicFrame>
        <p:nvGraphicFramePr>
          <p:cNvPr id="9" name="Content Placeholder 6">
            <a:extLst>
              <a:ext uri="{FF2B5EF4-FFF2-40B4-BE49-F238E27FC236}">
                <a16:creationId xmlns:a16="http://schemas.microsoft.com/office/drawing/2014/main" id="{73B1E18D-7175-498C-8296-D00AC54461B5}"/>
              </a:ext>
            </a:extLst>
          </p:cNvPr>
          <p:cNvGraphicFramePr>
            <a:graphicFrameLocks/>
          </p:cNvGraphicFramePr>
          <p:nvPr>
            <p:extLst/>
          </p:nvPr>
        </p:nvGraphicFramePr>
        <p:xfrm>
          <a:off x="268226" y="1337559"/>
          <a:ext cx="4565904" cy="352014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71A95186-2739-44C0-880B-DEFA94E0B5A3}"/>
              </a:ext>
            </a:extLst>
          </p:cNvPr>
          <p:cNvSpPr txBox="1"/>
          <p:nvPr/>
        </p:nvSpPr>
        <p:spPr>
          <a:xfrm>
            <a:off x="4687824" y="4706837"/>
            <a:ext cx="3998976" cy="307777"/>
          </a:xfrm>
          <a:prstGeom prst="rect">
            <a:avLst/>
          </a:prstGeom>
          <a:noFill/>
        </p:spPr>
        <p:txBody>
          <a:bodyPr wrap="square" rtlCol="0">
            <a:spAutoFit/>
          </a:bodyPr>
          <a:lstStyle/>
          <a:p>
            <a:pPr algn="ctr"/>
            <a:r>
              <a:rPr lang="en-US" sz="1400" b="1" dirty="0"/>
              <a:t>Grades Taught/Overseen</a:t>
            </a:r>
          </a:p>
        </p:txBody>
      </p:sp>
      <p:graphicFrame>
        <p:nvGraphicFramePr>
          <p:cNvPr id="11" name="Content Placeholder 12">
            <a:extLst>
              <a:ext uri="{FF2B5EF4-FFF2-40B4-BE49-F238E27FC236}">
                <a16:creationId xmlns:a16="http://schemas.microsoft.com/office/drawing/2014/main" id="{94A52998-F01B-4827-81BC-AF75417786DA}"/>
              </a:ext>
            </a:extLst>
          </p:cNvPr>
          <p:cNvGraphicFramePr>
            <a:graphicFrameLocks/>
          </p:cNvGraphicFramePr>
          <p:nvPr>
            <p:extLst/>
          </p:nvPr>
        </p:nvGraphicFramePr>
        <p:xfrm>
          <a:off x="4209392" y="1337559"/>
          <a:ext cx="4565903" cy="3287298"/>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F467E401-40B5-412B-8381-5E20F2C67FCF}"/>
              </a:ext>
            </a:extLst>
          </p:cNvPr>
          <p:cNvSpPr txBox="1"/>
          <p:nvPr/>
        </p:nvSpPr>
        <p:spPr>
          <a:xfrm>
            <a:off x="360925" y="4703819"/>
            <a:ext cx="3998976" cy="307777"/>
          </a:xfrm>
          <a:prstGeom prst="rect">
            <a:avLst/>
          </a:prstGeom>
          <a:noFill/>
        </p:spPr>
        <p:txBody>
          <a:bodyPr wrap="square" rtlCol="0">
            <a:spAutoFit/>
          </a:bodyPr>
          <a:lstStyle/>
          <a:p>
            <a:pPr algn="ctr"/>
            <a:r>
              <a:rPr lang="en-US" sz="1400" b="1" dirty="0"/>
              <a:t>Years of Overall Experience as an Educator</a:t>
            </a:r>
          </a:p>
        </p:txBody>
      </p:sp>
    </p:spTree>
    <p:extLst>
      <p:ext uri="{BB962C8B-B14F-4D97-AF65-F5344CB8AC3E}">
        <p14:creationId xmlns:p14="http://schemas.microsoft.com/office/powerpoint/2010/main" val="3631295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DCF16924-9CBB-4616-81FE-C3FE7FCB75D3}"/>
              </a:ext>
            </a:extLst>
          </p:cNvPr>
          <p:cNvGraphicFramePr>
            <a:graphicFrameLocks noGrp="1"/>
          </p:cNvGraphicFramePr>
          <p:nvPr>
            <p:ph idx="1"/>
            <p:extLst/>
          </p:nvPr>
        </p:nvGraphicFramePr>
        <p:xfrm>
          <a:off x="457200" y="1320800"/>
          <a:ext cx="8229600" cy="52324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627A618A-0ECF-470A-A078-4835BC5372B4}"/>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16</a:t>
            </a:fld>
            <a:endParaRPr lang="en-US" altLang="en-US" dirty="0">
              <a:solidFill>
                <a:schemeClr val="tx1"/>
              </a:solidFill>
            </a:endParaRPr>
          </a:p>
        </p:txBody>
      </p:sp>
      <p:sp>
        <p:nvSpPr>
          <p:cNvPr id="8" name="Title 1">
            <a:extLst>
              <a:ext uri="{FF2B5EF4-FFF2-40B4-BE49-F238E27FC236}">
                <a16:creationId xmlns:a16="http://schemas.microsoft.com/office/drawing/2014/main" id="{78BB980F-A6BB-443C-90C2-2FAEBC2DA7B8}"/>
              </a:ext>
            </a:extLst>
          </p:cNvPr>
          <p:cNvSpPr>
            <a:spLocks noGrp="1"/>
          </p:cNvSpPr>
          <p:nvPr>
            <p:ph type="title"/>
          </p:nvPr>
        </p:nvSpPr>
        <p:spPr>
          <a:xfrm>
            <a:off x="457200" y="134938"/>
            <a:ext cx="8229600" cy="747712"/>
          </a:xfrm>
        </p:spPr>
        <p:txBody>
          <a:bodyPr/>
          <a:lstStyle/>
          <a:p>
            <a:r>
              <a:rPr lang="en-US" dirty="0">
                <a:solidFill>
                  <a:schemeClr val="tx1"/>
                </a:solidFill>
              </a:rPr>
              <a:t>Survey Response Regional Demographics*</a:t>
            </a:r>
          </a:p>
        </p:txBody>
      </p:sp>
      <p:sp>
        <p:nvSpPr>
          <p:cNvPr id="2" name="TextBox 1">
            <a:extLst>
              <a:ext uri="{FF2B5EF4-FFF2-40B4-BE49-F238E27FC236}">
                <a16:creationId xmlns:a16="http://schemas.microsoft.com/office/drawing/2014/main" id="{ED4F8BD8-3877-473B-BF27-57AC933AE482}"/>
              </a:ext>
            </a:extLst>
          </p:cNvPr>
          <p:cNvSpPr txBox="1"/>
          <p:nvPr/>
        </p:nvSpPr>
        <p:spPr>
          <a:xfrm>
            <a:off x="995083" y="6326705"/>
            <a:ext cx="7799294" cy="584775"/>
          </a:xfrm>
          <a:prstGeom prst="rect">
            <a:avLst/>
          </a:prstGeom>
          <a:noFill/>
        </p:spPr>
        <p:txBody>
          <a:bodyPr wrap="square" rtlCol="0">
            <a:spAutoFit/>
          </a:bodyPr>
          <a:lstStyle/>
          <a:p>
            <a:r>
              <a:rPr lang="en-US" sz="1600" dirty="0"/>
              <a:t>*Each area listed above includes respondents from all school districts within that geographical region.</a:t>
            </a:r>
          </a:p>
        </p:txBody>
      </p:sp>
    </p:spTree>
    <p:extLst>
      <p:ext uri="{BB962C8B-B14F-4D97-AF65-F5344CB8AC3E}">
        <p14:creationId xmlns:p14="http://schemas.microsoft.com/office/powerpoint/2010/main" val="1660400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4D53FA4-E3C6-4AE9-9F0F-7BAECC89DC62}"/>
              </a:ext>
            </a:extLst>
          </p:cNvPr>
          <p:cNvSpPr>
            <a:spLocks noGrp="1"/>
          </p:cNvSpPr>
          <p:nvPr>
            <p:ph idx="1"/>
          </p:nvPr>
        </p:nvSpPr>
        <p:spPr/>
        <p:txBody>
          <a:bodyPr/>
          <a:lstStyle/>
          <a:p>
            <a:pPr marL="0" indent="0" algn="ctr">
              <a:buNone/>
            </a:pPr>
            <a:endParaRPr lang="en-US" sz="4400" dirty="0"/>
          </a:p>
          <a:p>
            <a:pPr marL="0" indent="0" algn="ctr">
              <a:buNone/>
            </a:pPr>
            <a:endParaRPr lang="en-US" sz="4400" dirty="0"/>
          </a:p>
          <a:p>
            <a:pPr marL="0" indent="0" algn="ctr">
              <a:buNone/>
            </a:pPr>
            <a:r>
              <a:rPr lang="en-US" sz="4400" dirty="0"/>
              <a:t>Survey Results on Teacher Evaluation</a:t>
            </a:r>
          </a:p>
        </p:txBody>
      </p:sp>
      <p:sp>
        <p:nvSpPr>
          <p:cNvPr id="4" name="Slide Number Placeholder 3">
            <a:extLst>
              <a:ext uri="{FF2B5EF4-FFF2-40B4-BE49-F238E27FC236}">
                <a16:creationId xmlns:a16="http://schemas.microsoft.com/office/drawing/2014/main" id="{1F3F4E83-EE46-4E45-854B-DED6A72613CB}"/>
              </a:ext>
            </a:extLst>
          </p:cNvPr>
          <p:cNvSpPr>
            <a:spLocks noGrp="1"/>
          </p:cNvSpPr>
          <p:nvPr>
            <p:ph type="sldNum" sz="quarter" idx="10"/>
          </p:nvPr>
        </p:nvSpPr>
        <p:spPr/>
        <p:txBody>
          <a:bodyPr/>
          <a:lstStyle/>
          <a:p>
            <a:fld id="{340B0F11-C858-4A67-977D-3CEA36110CC7}" type="slidenum">
              <a:rPr lang="en-US" altLang="en-US" smtClean="0"/>
              <a:pPr/>
              <a:t>17</a:t>
            </a:fld>
            <a:endParaRPr lang="en-US" altLang="en-US" dirty="0"/>
          </a:p>
        </p:txBody>
      </p:sp>
    </p:spTree>
    <p:extLst>
      <p:ext uri="{BB962C8B-B14F-4D97-AF65-F5344CB8AC3E}">
        <p14:creationId xmlns:p14="http://schemas.microsoft.com/office/powerpoint/2010/main" val="3969965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D587-BD77-4980-932F-CC51EAF5AE35}"/>
              </a:ext>
            </a:extLst>
          </p:cNvPr>
          <p:cNvSpPr>
            <a:spLocks noGrp="1"/>
          </p:cNvSpPr>
          <p:nvPr>
            <p:ph type="title"/>
          </p:nvPr>
        </p:nvSpPr>
        <p:spPr>
          <a:xfrm>
            <a:off x="457200" y="232912"/>
            <a:ext cx="8229600" cy="747712"/>
          </a:xfrm>
        </p:spPr>
        <p:txBody>
          <a:bodyPr/>
          <a:lstStyle/>
          <a:p>
            <a:r>
              <a:rPr lang="en-US" dirty="0">
                <a:solidFill>
                  <a:schemeClr val="tx1"/>
                </a:solidFill>
              </a:rPr>
              <a:t>Key Takeaways</a:t>
            </a:r>
            <a:br>
              <a:rPr lang="en-US" dirty="0">
                <a:solidFill>
                  <a:schemeClr val="tx1"/>
                </a:solidFill>
              </a:rPr>
            </a:br>
            <a:r>
              <a:rPr lang="en-US" sz="1800" dirty="0">
                <a:solidFill>
                  <a:schemeClr val="tx1"/>
                </a:solidFill>
              </a:rPr>
              <a:t>Teacher Evaluation Survey</a:t>
            </a:r>
            <a:endParaRPr lang="en-US" dirty="0">
              <a:solidFill>
                <a:schemeClr val="tx1"/>
              </a:solidFill>
            </a:endParaRPr>
          </a:p>
        </p:txBody>
      </p:sp>
      <p:sp>
        <p:nvSpPr>
          <p:cNvPr id="3" name="Content Placeholder 2">
            <a:extLst>
              <a:ext uri="{FF2B5EF4-FFF2-40B4-BE49-F238E27FC236}">
                <a16:creationId xmlns:a16="http://schemas.microsoft.com/office/drawing/2014/main" id="{7C5FCA82-B126-497E-BDFE-0726E9FC58F4}"/>
              </a:ext>
            </a:extLst>
          </p:cNvPr>
          <p:cNvSpPr>
            <a:spLocks noGrp="1"/>
          </p:cNvSpPr>
          <p:nvPr>
            <p:ph idx="1"/>
          </p:nvPr>
        </p:nvSpPr>
        <p:spPr/>
        <p:txBody>
          <a:bodyPr/>
          <a:lstStyle/>
          <a:p>
            <a:r>
              <a:rPr lang="en-US" dirty="0"/>
              <a:t>Most teacher respondents believe they have a moderate or high impact on all of the factors we identified:</a:t>
            </a:r>
          </a:p>
          <a:p>
            <a:pPr lvl="1"/>
            <a:r>
              <a:rPr lang="en-US" dirty="0"/>
              <a:t>Student Achievement</a:t>
            </a:r>
          </a:p>
          <a:p>
            <a:pPr lvl="1"/>
            <a:r>
              <a:rPr lang="en-US" dirty="0"/>
              <a:t>Student Growth</a:t>
            </a:r>
          </a:p>
          <a:p>
            <a:pPr lvl="1"/>
            <a:r>
              <a:rPr lang="en-US" dirty="0"/>
              <a:t>Social/Emotional Well-Being of Students</a:t>
            </a:r>
          </a:p>
          <a:p>
            <a:pPr lvl="1"/>
            <a:r>
              <a:rPr lang="en-US" dirty="0"/>
              <a:t>Professional/Soft Skill Development</a:t>
            </a:r>
          </a:p>
          <a:p>
            <a:pPr lvl="1"/>
            <a:r>
              <a:rPr lang="en-US" dirty="0"/>
              <a:t>Parent/Community Engagement</a:t>
            </a:r>
          </a:p>
          <a:p>
            <a:pPr lvl="1"/>
            <a:r>
              <a:rPr lang="en-US" dirty="0"/>
              <a:t>School Culture/Climate</a:t>
            </a:r>
          </a:p>
          <a:p>
            <a:pPr lvl="1"/>
            <a:endParaRPr lang="en-US" dirty="0"/>
          </a:p>
          <a:p>
            <a:r>
              <a:rPr lang="en-US" dirty="0"/>
              <a:t>However, this did not always mean they believe measures related to those factors should play a significant role in their evaluation.</a:t>
            </a:r>
          </a:p>
          <a:p>
            <a:pPr lvl="1"/>
            <a:endParaRPr lang="en-US" dirty="0"/>
          </a:p>
          <a:p>
            <a:endParaRPr lang="en-US" dirty="0"/>
          </a:p>
          <a:p>
            <a:endParaRPr lang="en-US" dirty="0"/>
          </a:p>
          <a:p>
            <a:endParaRPr lang="en-US" dirty="0"/>
          </a:p>
          <a:p>
            <a:r>
              <a:rPr lang="en-US" dirty="0"/>
              <a:t>Although teachers believe they have a significant impact on student achievement/growth, they did does not necessarily want those measures to have evaluative significance</a:t>
            </a:r>
          </a:p>
        </p:txBody>
      </p:sp>
      <p:sp>
        <p:nvSpPr>
          <p:cNvPr id="4" name="Slide Number Placeholder 3">
            <a:extLst>
              <a:ext uri="{FF2B5EF4-FFF2-40B4-BE49-F238E27FC236}">
                <a16:creationId xmlns:a16="http://schemas.microsoft.com/office/drawing/2014/main" id="{6B573FD4-018E-4144-A936-0F085454EE6C}"/>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2564300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1206BF-7E33-44E2-B61D-D119ABAE5D17}"/>
              </a:ext>
            </a:extLst>
          </p:cNvPr>
          <p:cNvSpPr>
            <a:spLocks noGrp="1"/>
          </p:cNvSpPr>
          <p:nvPr>
            <p:ph idx="1"/>
          </p:nvPr>
        </p:nvSpPr>
        <p:spPr>
          <a:xfrm>
            <a:off x="457200" y="1105652"/>
            <a:ext cx="8229600" cy="4895850"/>
          </a:xfrm>
        </p:spPr>
        <p:txBody>
          <a:bodyPr/>
          <a:lstStyle/>
          <a:p>
            <a:pPr marL="0" indent="0">
              <a:buNone/>
            </a:pPr>
            <a:r>
              <a:rPr lang="en-US" sz="2200" dirty="0"/>
              <a:t>Measures of Student Learning</a:t>
            </a:r>
          </a:p>
          <a:p>
            <a:r>
              <a:rPr lang="en-US" sz="2000" dirty="0"/>
              <a:t>Most teachers believe they have a moderate or high impact on student achievement and growth.</a:t>
            </a:r>
          </a:p>
          <a:p>
            <a:r>
              <a:rPr lang="en-US" sz="2000" dirty="0"/>
              <a:t>Most teachers also believe measures of student growth could have a moderate to high significance on their annual evaluation.</a:t>
            </a:r>
          </a:p>
          <a:p>
            <a:pPr lvl="1"/>
            <a:r>
              <a:rPr lang="en-US" sz="1800" dirty="0"/>
              <a:t>While teachers generally agreed that student growth could be a factor in their evaluation, they view a statistical growth model much less favorably.</a:t>
            </a:r>
          </a:p>
          <a:p>
            <a:r>
              <a:rPr lang="en-US" sz="2000" dirty="0"/>
              <a:t>Teachers of courses/subjects where a school/district-wide student performance measure is currently used for evaluation often commented that they do not want to be evaluated based on students who they do not teach.</a:t>
            </a:r>
          </a:p>
          <a:p>
            <a:pPr marL="0" indent="0">
              <a:buNone/>
            </a:pPr>
            <a:endParaRPr lang="en-US" sz="2000" dirty="0"/>
          </a:p>
          <a:p>
            <a:endParaRPr lang="en-US" dirty="0"/>
          </a:p>
        </p:txBody>
      </p:sp>
      <p:sp>
        <p:nvSpPr>
          <p:cNvPr id="4" name="Slide Number Placeholder 3">
            <a:extLst>
              <a:ext uri="{FF2B5EF4-FFF2-40B4-BE49-F238E27FC236}">
                <a16:creationId xmlns:a16="http://schemas.microsoft.com/office/drawing/2014/main" id="{00284B12-0C17-4A11-A54D-1C16CDFBC7EA}"/>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19</a:t>
            </a:fld>
            <a:endParaRPr lang="en-US" altLang="en-US" dirty="0">
              <a:solidFill>
                <a:schemeClr val="tx1"/>
              </a:solidFill>
            </a:endParaRPr>
          </a:p>
        </p:txBody>
      </p:sp>
      <p:sp>
        <p:nvSpPr>
          <p:cNvPr id="7" name="Title 1">
            <a:extLst>
              <a:ext uri="{FF2B5EF4-FFF2-40B4-BE49-F238E27FC236}">
                <a16:creationId xmlns:a16="http://schemas.microsoft.com/office/drawing/2014/main" id="{F54E65C8-2DEF-4938-8983-353A88CEE31B}"/>
              </a:ext>
            </a:extLst>
          </p:cNvPr>
          <p:cNvSpPr txBox="1">
            <a:spLocks/>
          </p:cNvSpPr>
          <p:nvPr/>
        </p:nvSpPr>
        <p:spPr bwMode="auto">
          <a:xfrm>
            <a:off x="457200" y="232911"/>
            <a:ext cx="8229600" cy="62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eaLnBrk="1" fontAlgn="base" hangingPunct="1">
              <a:spcBef>
                <a:spcPct val="0"/>
              </a:spcBef>
              <a:spcAft>
                <a:spcPct val="0"/>
              </a:spcAft>
              <a:defRPr sz="4400" b="1">
                <a:solidFill>
                  <a:srgbClr val="D54F48"/>
                </a:solidFill>
                <a:latin typeface="CartoGothic Std" pitchFamily="34" charset="0"/>
              </a:defRPr>
            </a:lvl6pPr>
            <a:lvl7pPr marL="914400" algn="ctr" rtl="0" eaLnBrk="1" fontAlgn="base" hangingPunct="1">
              <a:spcBef>
                <a:spcPct val="0"/>
              </a:spcBef>
              <a:spcAft>
                <a:spcPct val="0"/>
              </a:spcAft>
              <a:defRPr sz="4400" b="1">
                <a:solidFill>
                  <a:srgbClr val="D54F48"/>
                </a:solidFill>
                <a:latin typeface="CartoGothic Std" pitchFamily="34" charset="0"/>
              </a:defRPr>
            </a:lvl7pPr>
            <a:lvl8pPr marL="1371600" algn="ctr" rtl="0" eaLnBrk="1" fontAlgn="base" hangingPunct="1">
              <a:spcBef>
                <a:spcPct val="0"/>
              </a:spcBef>
              <a:spcAft>
                <a:spcPct val="0"/>
              </a:spcAft>
              <a:defRPr sz="4400" b="1">
                <a:solidFill>
                  <a:srgbClr val="D54F48"/>
                </a:solidFill>
                <a:latin typeface="CartoGothic Std" pitchFamily="34" charset="0"/>
              </a:defRPr>
            </a:lvl8pPr>
            <a:lvl9pPr marL="1828800" algn="ctr" rtl="0" eaLnBrk="1" fontAlgn="base" hangingPunct="1">
              <a:spcBef>
                <a:spcPct val="0"/>
              </a:spcBef>
              <a:spcAft>
                <a:spcPct val="0"/>
              </a:spcAft>
              <a:defRPr sz="4400" b="1">
                <a:solidFill>
                  <a:srgbClr val="D54F48"/>
                </a:solidFill>
                <a:latin typeface="CartoGothic Std" pitchFamily="34" charset="0"/>
              </a:defRPr>
            </a:lvl9pPr>
          </a:lstStyle>
          <a:p>
            <a:r>
              <a:rPr lang="en-US" kern="0" dirty="0">
                <a:solidFill>
                  <a:schemeClr val="tx1"/>
                </a:solidFill>
              </a:rPr>
              <a:t>Key Takeaways</a:t>
            </a:r>
            <a:br>
              <a:rPr lang="en-US" kern="0" dirty="0">
                <a:solidFill>
                  <a:schemeClr val="tx1"/>
                </a:solidFill>
              </a:rPr>
            </a:br>
            <a:r>
              <a:rPr lang="en-US" sz="1800" kern="0" dirty="0">
                <a:solidFill>
                  <a:schemeClr val="tx1"/>
                </a:solidFill>
              </a:rPr>
              <a:t>Teacher Evaluation Survey</a:t>
            </a:r>
            <a:endParaRPr lang="en-US" kern="0" dirty="0">
              <a:solidFill>
                <a:schemeClr val="tx1"/>
              </a:solidFill>
            </a:endParaRPr>
          </a:p>
        </p:txBody>
      </p:sp>
    </p:spTree>
    <p:extLst>
      <p:ext uri="{BB962C8B-B14F-4D97-AF65-F5344CB8AC3E}">
        <p14:creationId xmlns:p14="http://schemas.microsoft.com/office/powerpoint/2010/main" val="274771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22507C-47EA-4E43-B1FB-5247CC3E21B6}"/>
              </a:ext>
            </a:extLst>
          </p:cNvPr>
          <p:cNvSpPr>
            <a:spLocks noGrp="1"/>
          </p:cNvSpPr>
          <p:nvPr>
            <p:ph idx="1"/>
          </p:nvPr>
        </p:nvSpPr>
        <p:spPr/>
        <p:txBody>
          <a:bodyPr anchor="ctr"/>
          <a:lstStyle/>
          <a:p>
            <a:pPr marL="0" indent="0" algn="ctr">
              <a:buNone/>
            </a:pPr>
            <a:r>
              <a:rPr lang="en-US" dirty="0"/>
              <a:t>APPR Timeline</a:t>
            </a:r>
          </a:p>
        </p:txBody>
      </p:sp>
      <p:sp>
        <p:nvSpPr>
          <p:cNvPr id="4" name="Slide Number Placeholder 3">
            <a:extLst>
              <a:ext uri="{FF2B5EF4-FFF2-40B4-BE49-F238E27FC236}">
                <a16:creationId xmlns:a16="http://schemas.microsoft.com/office/drawing/2014/main" id="{51001C88-E9AC-41C5-916A-EAA945C00CE8}"/>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2</a:t>
            </a:fld>
            <a:endParaRPr lang="en-US" altLang="en-US" dirty="0">
              <a:solidFill>
                <a:schemeClr val="tx1"/>
              </a:solidFill>
            </a:endParaRPr>
          </a:p>
        </p:txBody>
      </p:sp>
    </p:spTree>
    <p:extLst>
      <p:ext uri="{BB962C8B-B14F-4D97-AF65-F5344CB8AC3E}">
        <p14:creationId xmlns:p14="http://schemas.microsoft.com/office/powerpoint/2010/main" val="1611684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1206BF-7E33-44E2-B61D-D119ABAE5D17}"/>
              </a:ext>
            </a:extLst>
          </p:cNvPr>
          <p:cNvSpPr>
            <a:spLocks noGrp="1"/>
          </p:cNvSpPr>
          <p:nvPr>
            <p:ph idx="1"/>
          </p:nvPr>
        </p:nvSpPr>
        <p:spPr>
          <a:xfrm>
            <a:off x="457200" y="1105652"/>
            <a:ext cx="8229600" cy="4895850"/>
          </a:xfrm>
        </p:spPr>
        <p:txBody>
          <a:bodyPr/>
          <a:lstStyle/>
          <a:p>
            <a:pPr marL="0" indent="0">
              <a:buNone/>
            </a:pPr>
            <a:r>
              <a:rPr lang="en-US" sz="2200" dirty="0"/>
              <a:t>Observations</a:t>
            </a:r>
          </a:p>
          <a:p>
            <a:r>
              <a:rPr lang="en-US" sz="2000" dirty="0"/>
              <a:t>Teachers overwhelmingly favor observations by principals or other trained administrators.</a:t>
            </a:r>
          </a:p>
          <a:p>
            <a:r>
              <a:rPr lang="en-US" sz="2000" dirty="0"/>
              <a:t>Slightly more than half of teachers also believe that observations by trained peer observers could have a moderate or high significance in their evaluations.</a:t>
            </a:r>
          </a:p>
          <a:p>
            <a:r>
              <a:rPr lang="en-US" sz="2000" dirty="0"/>
              <a:t>Observations by impartial, independent evaluators were the least popular option.</a:t>
            </a:r>
          </a:p>
          <a:p>
            <a:r>
              <a:rPr lang="en-US" sz="2000" dirty="0"/>
              <a:t>Many teachers commented that they would like to receive more frequent feedback on their classroom observations. </a:t>
            </a:r>
          </a:p>
          <a:p>
            <a:r>
              <a:rPr lang="en-US" sz="2000" dirty="0"/>
              <a:t>Teachers also commented on the importance of having evaluators with instructional expertise.</a:t>
            </a:r>
          </a:p>
          <a:p>
            <a:pPr marL="0" indent="0">
              <a:buNone/>
            </a:pPr>
            <a:endParaRPr lang="en-US" sz="2000" dirty="0"/>
          </a:p>
          <a:p>
            <a:endParaRPr lang="en-US" dirty="0"/>
          </a:p>
        </p:txBody>
      </p:sp>
      <p:sp>
        <p:nvSpPr>
          <p:cNvPr id="4" name="Slide Number Placeholder 3">
            <a:extLst>
              <a:ext uri="{FF2B5EF4-FFF2-40B4-BE49-F238E27FC236}">
                <a16:creationId xmlns:a16="http://schemas.microsoft.com/office/drawing/2014/main" id="{00284B12-0C17-4A11-A54D-1C16CDFBC7EA}"/>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20</a:t>
            </a:fld>
            <a:endParaRPr lang="en-US" altLang="en-US" dirty="0">
              <a:solidFill>
                <a:schemeClr val="tx1"/>
              </a:solidFill>
            </a:endParaRPr>
          </a:p>
        </p:txBody>
      </p:sp>
      <p:sp>
        <p:nvSpPr>
          <p:cNvPr id="7" name="Title 1">
            <a:extLst>
              <a:ext uri="{FF2B5EF4-FFF2-40B4-BE49-F238E27FC236}">
                <a16:creationId xmlns:a16="http://schemas.microsoft.com/office/drawing/2014/main" id="{F54E65C8-2DEF-4938-8983-353A88CEE31B}"/>
              </a:ext>
            </a:extLst>
          </p:cNvPr>
          <p:cNvSpPr txBox="1">
            <a:spLocks/>
          </p:cNvSpPr>
          <p:nvPr/>
        </p:nvSpPr>
        <p:spPr bwMode="auto">
          <a:xfrm>
            <a:off x="457200" y="232911"/>
            <a:ext cx="8229600" cy="62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eaLnBrk="1" fontAlgn="base" hangingPunct="1">
              <a:spcBef>
                <a:spcPct val="0"/>
              </a:spcBef>
              <a:spcAft>
                <a:spcPct val="0"/>
              </a:spcAft>
              <a:defRPr sz="4400" b="1">
                <a:solidFill>
                  <a:srgbClr val="D54F48"/>
                </a:solidFill>
                <a:latin typeface="CartoGothic Std" pitchFamily="34" charset="0"/>
              </a:defRPr>
            </a:lvl6pPr>
            <a:lvl7pPr marL="914400" algn="ctr" rtl="0" eaLnBrk="1" fontAlgn="base" hangingPunct="1">
              <a:spcBef>
                <a:spcPct val="0"/>
              </a:spcBef>
              <a:spcAft>
                <a:spcPct val="0"/>
              </a:spcAft>
              <a:defRPr sz="4400" b="1">
                <a:solidFill>
                  <a:srgbClr val="D54F48"/>
                </a:solidFill>
                <a:latin typeface="CartoGothic Std" pitchFamily="34" charset="0"/>
              </a:defRPr>
            </a:lvl7pPr>
            <a:lvl8pPr marL="1371600" algn="ctr" rtl="0" eaLnBrk="1" fontAlgn="base" hangingPunct="1">
              <a:spcBef>
                <a:spcPct val="0"/>
              </a:spcBef>
              <a:spcAft>
                <a:spcPct val="0"/>
              </a:spcAft>
              <a:defRPr sz="4400" b="1">
                <a:solidFill>
                  <a:srgbClr val="D54F48"/>
                </a:solidFill>
                <a:latin typeface="CartoGothic Std" pitchFamily="34" charset="0"/>
              </a:defRPr>
            </a:lvl8pPr>
            <a:lvl9pPr marL="1828800" algn="ctr" rtl="0" eaLnBrk="1" fontAlgn="base" hangingPunct="1">
              <a:spcBef>
                <a:spcPct val="0"/>
              </a:spcBef>
              <a:spcAft>
                <a:spcPct val="0"/>
              </a:spcAft>
              <a:defRPr sz="4400" b="1">
                <a:solidFill>
                  <a:srgbClr val="D54F48"/>
                </a:solidFill>
                <a:latin typeface="CartoGothic Std" pitchFamily="34" charset="0"/>
              </a:defRPr>
            </a:lvl9pPr>
          </a:lstStyle>
          <a:p>
            <a:r>
              <a:rPr lang="en-US" kern="0" dirty="0">
                <a:solidFill>
                  <a:schemeClr val="tx1"/>
                </a:solidFill>
              </a:rPr>
              <a:t>Key Takeaways</a:t>
            </a:r>
            <a:br>
              <a:rPr lang="en-US" kern="0" dirty="0">
                <a:solidFill>
                  <a:schemeClr val="tx1"/>
                </a:solidFill>
              </a:rPr>
            </a:br>
            <a:r>
              <a:rPr lang="en-US" sz="1800" kern="0" dirty="0">
                <a:solidFill>
                  <a:schemeClr val="tx1"/>
                </a:solidFill>
              </a:rPr>
              <a:t>Teacher Evaluation Survey</a:t>
            </a:r>
            <a:endParaRPr lang="en-US" kern="0" dirty="0">
              <a:solidFill>
                <a:schemeClr val="tx1"/>
              </a:solidFill>
            </a:endParaRPr>
          </a:p>
        </p:txBody>
      </p:sp>
    </p:spTree>
    <p:extLst>
      <p:ext uri="{BB962C8B-B14F-4D97-AF65-F5344CB8AC3E}">
        <p14:creationId xmlns:p14="http://schemas.microsoft.com/office/powerpoint/2010/main" val="3791645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1206BF-7E33-44E2-B61D-D119ABAE5D17}"/>
              </a:ext>
            </a:extLst>
          </p:cNvPr>
          <p:cNvSpPr>
            <a:spLocks noGrp="1"/>
          </p:cNvSpPr>
          <p:nvPr>
            <p:ph idx="1"/>
          </p:nvPr>
        </p:nvSpPr>
        <p:spPr>
          <a:xfrm>
            <a:off x="457200" y="1105652"/>
            <a:ext cx="8229600" cy="4895850"/>
          </a:xfrm>
        </p:spPr>
        <p:txBody>
          <a:bodyPr/>
          <a:lstStyle/>
          <a:p>
            <a:pPr marL="0" indent="0">
              <a:buNone/>
            </a:pPr>
            <a:r>
              <a:rPr lang="en-US" sz="2200" dirty="0"/>
              <a:t>Other Evaluation Measures</a:t>
            </a:r>
          </a:p>
          <a:p>
            <a:r>
              <a:rPr lang="en-US" sz="2000" dirty="0"/>
              <a:t>The ‘least popular’ evaluation measures for teacher evaluation included: </a:t>
            </a:r>
          </a:p>
          <a:p>
            <a:pPr lvl="1"/>
            <a:r>
              <a:rPr lang="en-US" sz="1800" dirty="0"/>
              <a:t>Student surveys </a:t>
            </a:r>
          </a:p>
          <a:p>
            <a:pPr lvl="1"/>
            <a:r>
              <a:rPr lang="en-US" sz="1800" dirty="0"/>
              <a:t>Parent surveys</a:t>
            </a:r>
          </a:p>
          <a:p>
            <a:pPr lvl="1"/>
            <a:r>
              <a:rPr lang="en-US" sz="1800" dirty="0"/>
              <a:t>Observations by impartial, independent evaluators</a:t>
            </a:r>
          </a:p>
          <a:p>
            <a:r>
              <a:rPr lang="en-US" sz="2000" dirty="0"/>
              <a:t>Many teachers believe that a structured review of artifacts and/or goal setting aligned to Teaching Standards should be an allowable measure for their evaluation.</a:t>
            </a:r>
          </a:p>
          <a:p>
            <a:r>
              <a:rPr lang="en-US" sz="2000" dirty="0"/>
              <a:t>Teachers also expressed a desire for more focus on Standards 6 and 7 of the NYS Teaching Standards (“Professional Responsibilities and Collaboration” and “Professional Growth”) and for self-assessment to be an allowable option. </a:t>
            </a:r>
          </a:p>
          <a:p>
            <a:endParaRPr lang="en-US" dirty="0"/>
          </a:p>
        </p:txBody>
      </p:sp>
      <p:sp>
        <p:nvSpPr>
          <p:cNvPr id="4" name="Slide Number Placeholder 3">
            <a:extLst>
              <a:ext uri="{FF2B5EF4-FFF2-40B4-BE49-F238E27FC236}">
                <a16:creationId xmlns:a16="http://schemas.microsoft.com/office/drawing/2014/main" id="{00284B12-0C17-4A11-A54D-1C16CDFBC7EA}"/>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21</a:t>
            </a:fld>
            <a:endParaRPr lang="en-US" altLang="en-US" dirty="0">
              <a:solidFill>
                <a:schemeClr val="tx1"/>
              </a:solidFill>
            </a:endParaRPr>
          </a:p>
        </p:txBody>
      </p:sp>
      <p:sp>
        <p:nvSpPr>
          <p:cNvPr id="7" name="Title 1">
            <a:extLst>
              <a:ext uri="{FF2B5EF4-FFF2-40B4-BE49-F238E27FC236}">
                <a16:creationId xmlns:a16="http://schemas.microsoft.com/office/drawing/2014/main" id="{F54E65C8-2DEF-4938-8983-353A88CEE31B}"/>
              </a:ext>
            </a:extLst>
          </p:cNvPr>
          <p:cNvSpPr txBox="1">
            <a:spLocks/>
          </p:cNvSpPr>
          <p:nvPr/>
        </p:nvSpPr>
        <p:spPr bwMode="auto">
          <a:xfrm>
            <a:off x="457200" y="232911"/>
            <a:ext cx="8229600" cy="62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eaLnBrk="1" fontAlgn="base" hangingPunct="1">
              <a:spcBef>
                <a:spcPct val="0"/>
              </a:spcBef>
              <a:spcAft>
                <a:spcPct val="0"/>
              </a:spcAft>
              <a:defRPr sz="4400" b="1">
                <a:solidFill>
                  <a:srgbClr val="D54F48"/>
                </a:solidFill>
                <a:latin typeface="CartoGothic Std" pitchFamily="34" charset="0"/>
              </a:defRPr>
            </a:lvl6pPr>
            <a:lvl7pPr marL="914400" algn="ctr" rtl="0" eaLnBrk="1" fontAlgn="base" hangingPunct="1">
              <a:spcBef>
                <a:spcPct val="0"/>
              </a:spcBef>
              <a:spcAft>
                <a:spcPct val="0"/>
              </a:spcAft>
              <a:defRPr sz="4400" b="1">
                <a:solidFill>
                  <a:srgbClr val="D54F48"/>
                </a:solidFill>
                <a:latin typeface="CartoGothic Std" pitchFamily="34" charset="0"/>
              </a:defRPr>
            </a:lvl7pPr>
            <a:lvl8pPr marL="1371600" algn="ctr" rtl="0" eaLnBrk="1" fontAlgn="base" hangingPunct="1">
              <a:spcBef>
                <a:spcPct val="0"/>
              </a:spcBef>
              <a:spcAft>
                <a:spcPct val="0"/>
              </a:spcAft>
              <a:defRPr sz="4400" b="1">
                <a:solidFill>
                  <a:srgbClr val="D54F48"/>
                </a:solidFill>
                <a:latin typeface="CartoGothic Std" pitchFamily="34" charset="0"/>
              </a:defRPr>
            </a:lvl8pPr>
            <a:lvl9pPr marL="1828800" algn="ctr" rtl="0" eaLnBrk="1" fontAlgn="base" hangingPunct="1">
              <a:spcBef>
                <a:spcPct val="0"/>
              </a:spcBef>
              <a:spcAft>
                <a:spcPct val="0"/>
              </a:spcAft>
              <a:defRPr sz="4400" b="1">
                <a:solidFill>
                  <a:srgbClr val="D54F48"/>
                </a:solidFill>
                <a:latin typeface="CartoGothic Std" pitchFamily="34" charset="0"/>
              </a:defRPr>
            </a:lvl9pPr>
          </a:lstStyle>
          <a:p>
            <a:r>
              <a:rPr lang="en-US" kern="0" dirty="0">
                <a:solidFill>
                  <a:schemeClr val="tx1"/>
                </a:solidFill>
              </a:rPr>
              <a:t>Key Takeaways</a:t>
            </a:r>
            <a:br>
              <a:rPr lang="en-US" kern="0" dirty="0">
                <a:solidFill>
                  <a:schemeClr val="tx1"/>
                </a:solidFill>
              </a:rPr>
            </a:br>
            <a:r>
              <a:rPr lang="en-US" sz="1800" kern="0" dirty="0">
                <a:solidFill>
                  <a:schemeClr val="tx1"/>
                </a:solidFill>
              </a:rPr>
              <a:t>Teacher Evaluation Survey</a:t>
            </a:r>
            <a:endParaRPr lang="en-US" kern="0" dirty="0">
              <a:solidFill>
                <a:schemeClr val="tx1"/>
              </a:solidFill>
            </a:endParaRPr>
          </a:p>
        </p:txBody>
      </p:sp>
    </p:spTree>
    <p:extLst>
      <p:ext uri="{BB962C8B-B14F-4D97-AF65-F5344CB8AC3E}">
        <p14:creationId xmlns:p14="http://schemas.microsoft.com/office/powerpoint/2010/main" val="407689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1206BF-7E33-44E2-B61D-D119ABAE5D17}"/>
              </a:ext>
            </a:extLst>
          </p:cNvPr>
          <p:cNvSpPr>
            <a:spLocks noGrp="1"/>
          </p:cNvSpPr>
          <p:nvPr>
            <p:ph idx="1"/>
          </p:nvPr>
        </p:nvSpPr>
        <p:spPr>
          <a:xfrm>
            <a:off x="457200" y="1105652"/>
            <a:ext cx="8229600" cy="4895850"/>
          </a:xfrm>
        </p:spPr>
        <p:txBody>
          <a:bodyPr/>
          <a:lstStyle/>
          <a:p>
            <a:pPr marL="0" indent="0">
              <a:buNone/>
            </a:pPr>
            <a:r>
              <a:rPr lang="en-US" sz="2200" dirty="0"/>
              <a:t>Professional Learning</a:t>
            </a:r>
          </a:p>
          <a:p>
            <a:r>
              <a:rPr lang="en-US" sz="2200" dirty="0"/>
              <a:t>A review of the survey results and related comments reveals that additional attention should be paid to providing professional learning opportunities related to the evaluation system for stakeholders at all levels:</a:t>
            </a:r>
          </a:p>
          <a:p>
            <a:pPr lvl="1"/>
            <a:r>
              <a:rPr lang="en-US" sz="1800" dirty="0"/>
              <a:t>Only 29% of teachers report being very familiar with APPR requirements, and 55% of teachers report being moderately familiar.  </a:t>
            </a:r>
          </a:p>
          <a:p>
            <a:pPr lvl="1"/>
            <a:r>
              <a:rPr lang="en-US" sz="1800" dirty="0"/>
              <a:t>Comments reveal a concern on the part of some teachers  about whether evaluators possess the necessary familiarity with their pedagogy and/or content to provide high quality, relevant feedback aligned to the Teaching Standards.</a:t>
            </a:r>
          </a:p>
          <a:p>
            <a:pPr lvl="1"/>
            <a:r>
              <a:rPr lang="en-US" sz="1800" dirty="0"/>
              <a:t>Comments reveal that teachers sometimes perceive things as required or impermissible “under the law” when those things are actually the result of local decision-making (e.g., being evaluated based on students who they don’t teach; observations being conducted infrequently, etc.)</a:t>
            </a:r>
          </a:p>
          <a:p>
            <a:endParaRPr lang="en-US" sz="2200" dirty="0"/>
          </a:p>
        </p:txBody>
      </p:sp>
      <p:sp>
        <p:nvSpPr>
          <p:cNvPr id="4" name="Slide Number Placeholder 3">
            <a:extLst>
              <a:ext uri="{FF2B5EF4-FFF2-40B4-BE49-F238E27FC236}">
                <a16:creationId xmlns:a16="http://schemas.microsoft.com/office/drawing/2014/main" id="{00284B12-0C17-4A11-A54D-1C16CDFBC7EA}"/>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22</a:t>
            </a:fld>
            <a:endParaRPr lang="en-US" altLang="en-US" dirty="0">
              <a:solidFill>
                <a:schemeClr val="tx1"/>
              </a:solidFill>
            </a:endParaRPr>
          </a:p>
        </p:txBody>
      </p:sp>
      <p:sp>
        <p:nvSpPr>
          <p:cNvPr id="7" name="Title 1">
            <a:extLst>
              <a:ext uri="{FF2B5EF4-FFF2-40B4-BE49-F238E27FC236}">
                <a16:creationId xmlns:a16="http://schemas.microsoft.com/office/drawing/2014/main" id="{F54E65C8-2DEF-4938-8983-353A88CEE31B}"/>
              </a:ext>
            </a:extLst>
          </p:cNvPr>
          <p:cNvSpPr txBox="1">
            <a:spLocks/>
          </p:cNvSpPr>
          <p:nvPr/>
        </p:nvSpPr>
        <p:spPr bwMode="auto">
          <a:xfrm>
            <a:off x="457200" y="232912"/>
            <a:ext cx="8229600"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eaLnBrk="1" fontAlgn="base" hangingPunct="1">
              <a:spcBef>
                <a:spcPct val="0"/>
              </a:spcBef>
              <a:spcAft>
                <a:spcPct val="0"/>
              </a:spcAft>
              <a:defRPr sz="4400" b="1">
                <a:solidFill>
                  <a:srgbClr val="D54F48"/>
                </a:solidFill>
                <a:latin typeface="CartoGothic Std" pitchFamily="34" charset="0"/>
              </a:defRPr>
            </a:lvl6pPr>
            <a:lvl7pPr marL="914400" algn="ctr" rtl="0" eaLnBrk="1" fontAlgn="base" hangingPunct="1">
              <a:spcBef>
                <a:spcPct val="0"/>
              </a:spcBef>
              <a:spcAft>
                <a:spcPct val="0"/>
              </a:spcAft>
              <a:defRPr sz="4400" b="1">
                <a:solidFill>
                  <a:srgbClr val="D54F48"/>
                </a:solidFill>
                <a:latin typeface="CartoGothic Std" pitchFamily="34" charset="0"/>
              </a:defRPr>
            </a:lvl7pPr>
            <a:lvl8pPr marL="1371600" algn="ctr" rtl="0" eaLnBrk="1" fontAlgn="base" hangingPunct="1">
              <a:spcBef>
                <a:spcPct val="0"/>
              </a:spcBef>
              <a:spcAft>
                <a:spcPct val="0"/>
              </a:spcAft>
              <a:defRPr sz="4400" b="1">
                <a:solidFill>
                  <a:srgbClr val="D54F48"/>
                </a:solidFill>
                <a:latin typeface="CartoGothic Std" pitchFamily="34" charset="0"/>
              </a:defRPr>
            </a:lvl8pPr>
            <a:lvl9pPr marL="1828800" algn="ctr" rtl="0" eaLnBrk="1" fontAlgn="base" hangingPunct="1">
              <a:spcBef>
                <a:spcPct val="0"/>
              </a:spcBef>
              <a:spcAft>
                <a:spcPct val="0"/>
              </a:spcAft>
              <a:defRPr sz="4400" b="1">
                <a:solidFill>
                  <a:srgbClr val="D54F48"/>
                </a:solidFill>
                <a:latin typeface="CartoGothic Std" pitchFamily="34" charset="0"/>
              </a:defRPr>
            </a:lvl9pPr>
          </a:lstStyle>
          <a:p>
            <a:r>
              <a:rPr lang="en-US" kern="0" dirty="0">
                <a:solidFill>
                  <a:schemeClr val="tx1"/>
                </a:solidFill>
              </a:rPr>
              <a:t>Key Takeaways</a:t>
            </a:r>
            <a:br>
              <a:rPr lang="en-US" kern="0" dirty="0">
                <a:solidFill>
                  <a:schemeClr val="tx1"/>
                </a:solidFill>
              </a:rPr>
            </a:br>
            <a:r>
              <a:rPr lang="en-US" sz="1800" kern="0" dirty="0">
                <a:solidFill>
                  <a:schemeClr val="tx1"/>
                </a:solidFill>
              </a:rPr>
              <a:t>Teacher Evaluation Survey</a:t>
            </a:r>
            <a:endParaRPr lang="en-US" kern="0" dirty="0">
              <a:solidFill>
                <a:schemeClr val="tx1"/>
              </a:solidFill>
            </a:endParaRPr>
          </a:p>
        </p:txBody>
      </p:sp>
    </p:spTree>
    <p:extLst>
      <p:ext uri="{BB962C8B-B14F-4D97-AF65-F5344CB8AC3E}">
        <p14:creationId xmlns:p14="http://schemas.microsoft.com/office/powerpoint/2010/main" val="2952414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62C86-1187-42AF-A327-99CA402ABB4B}"/>
              </a:ext>
            </a:extLst>
          </p:cNvPr>
          <p:cNvSpPr>
            <a:spLocks noGrp="1"/>
          </p:cNvSpPr>
          <p:nvPr>
            <p:ph idx="1"/>
          </p:nvPr>
        </p:nvSpPr>
        <p:spPr/>
        <p:txBody>
          <a:bodyPr/>
          <a:lstStyle/>
          <a:p>
            <a:r>
              <a:rPr lang="en-US" dirty="0"/>
              <a:t>When asked about other measures they might want to be part of their evaluations, teachers indicated that an ideal system might include:</a:t>
            </a:r>
          </a:p>
          <a:p>
            <a:pPr lvl="1"/>
            <a:r>
              <a:rPr lang="en-US" sz="1800" dirty="0"/>
              <a:t>Student attendance and parental involvement as a mitigating factor in computing student performance metrics</a:t>
            </a:r>
          </a:p>
          <a:p>
            <a:pPr lvl="1"/>
            <a:r>
              <a:rPr lang="en-US" sz="1800" dirty="0"/>
              <a:t>Inclusion of a self-assessment component</a:t>
            </a:r>
          </a:p>
          <a:p>
            <a:pPr lvl="1"/>
            <a:r>
              <a:rPr lang="en-US" sz="1800" dirty="0"/>
              <a:t>Extra-curricular/school community involvement</a:t>
            </a:r>
          </a:p>
          <a:p>
            <a:pPr lvl="1"/>
            <a:r>
              <a:rPr lang="en-US" sz="1800" dirty="0"/>
              <a:t>Professional development participation</a:t>
            </a:r>
          </a:p>
          <a:p>
            <a:pPr lvl="1"/>
            <a:r>
              <a:rPr lang="en-US" sz="1800" dirty="0"/>
              <a:t>Evaluations and/or components of the evaluation should not necessarily be annual for seasoned/demonstrably effective teachers</a:t>
            </a:r>
          </a:p>
          <a:p>
            <a:r>
              <a:rPr lang="en-US" sz="2200" dirty="0"/>
              <a:t>Principals also indicated that they would like to see the same factors, with the addition of:</a:t>
            </a:r>
          </a:p>
          <a:p>
            <a:pPr lvl="1"/>
            <a:r>
              <a:rPr lang="en-US" sz="1800" dirty="0"/>
              <a:t>Attendance of the teacher</a:t>
            </a:r>
          </a:p>
          <a:p>
            <a:pPr lvl="1"/>
            <a:r>
              <a:rPr lang="en-US" sz="1800" dirty="0"/>
              <a:t>Commitment to the profession</a:t>
            </a:r>
          </a:p>
          <a:p>
            <a:pPr lvl="1"/>
            <a:r>
              <a:rPr lang="en-US" sz="1800" dirty="0"/>
              <a:t>Relationships with students, parents, and the school community</a:t>
            </a:r>
            <a:endParaRPr lang="en-US" dirty="0"/>
          </a:p>
          <a:p>
            <a:pPr lvl="1"/>
            <a:endParaRPr lang="en-US" dirty="0"/>
          </a:p>
        </p:txBody>
      </p:sp>
      <p:sp>
        <p:nvSpPr>
          <p:cNvPr id="4" name="Slide Number Placeholder 3">
            <a:extLst>
              <a:ext uri="{FF2B5EF4-FFF2-40B4-BE49-F238E27FC236}">
                <a16:creationId xmlns:a16="http://schemas.microsoft.com/office/drawing/2014/main" id="{08DF7E37-8451-4BD8-AFDF-6F2DCA0BD62B}"/>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23</a:t>
            </a:fld>
            <a:endParaRPr lang="en-US" altLang="en-US" dirty="0">
              <a:solidFill>
                <a:schemeClr val="tx1"/>
              </a:solidFill>
            </a:endParaRPr>
          </a:p>
        </p:txBody>
      </p:sp>
      <p:sp>
        <p:nvSpPr>
          <p:cNvPr id="7" name="Title 1">
            <a:extLst>
              <a:ext uri="{FF2B5EF4-FFF2-40B4-BE49-F238E27FC236}">
                <a16:creationId xmlns:a16="http://schemas.microsoft.com/office/drawing/2014/main" id="{9A0A3362-8E27-48E8-A261-FECF01973023}"/>
              </a:ext>
            </a:extLst>
          </p:cNvPr>
          <p:cNvSpPr txBox="1">
            <a:spLocks/>
          </p:cNvSpPr>
          <p:nvPr/>
        </p:nvSpPr>
        <p:spPr bwMode="auto">
          <a:xfrm>
            <a:off x="457200" y="232912"/>
            <a:ext cx="8229600"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eaLnBrk="1" fontAlgn="base" hangingPunct="1">
              <a:spcBef>
                <a:spcPct val="0"/>
              </a:spcBef>
              <a:spcAft>
                <a:spcPct val="0"/>
              </a:spcAft>
              <a:defRPr sz="4400" b="1">
                <a:solidFill>
                  <a:srgbClr val="D54F48"/>
                </a:solidFill>
                <a:latin typeface="CartoGothic Std" pitchFamily="34" charset="0"/>
              </a:defRPr>
            </a:lvl6pPr>
            <a:lvl7pPr marL="914400" algn="ctr" rtl="0" eaLnBrk="1" fontAlgn="base" hangingPunct="1">
              <a:spcBef>
                <a:spcPct val="0"/>
              </a:spcBef>
              <a:spcAft>
                <a:spcPct val="0"/>
              </a:spcAft>
              <a:defRPr sz="4400" b="1">
                <a:solidFill>
                  <a:srgbClr val="D54F48"/>
                </a:solidFill>
                <a:latin typeface="CartoGothic Std" pitchFamily="34" charset="0"/>
              </a:defRPr>
            </a:lvl7pPr>
            <a:lvl8pPr marL="1371600" algn="ctr" rtl="0" eaLnBrk="1" fontAlgn="base" hangingPunct="1">
              <a:spcBef>
                <a:spcPct val="0"/>
              </a:spcBef>
              <a:spcAft>
                <a:spcPct val="0"/>
              </a:spcAft>
              <a:defRPr sz="4400" b="1">
                <a:solidFill>
                  <a:srgbClr val="D54F48"/>
                </a:solidFill>
                <a:latin typeface="CartoGothic Std" pitchFamily="34" charset="0"/>
              </a:defRPr>
            </a:lvl8pPr>
            <a:lvl9pPr marL="1828800" algn="ctr" rtl="0" eaLnBrk="1" fontAlgn="base" hangingPunct="1">
              <a:spcBef>
                <a:spcPct val="0"/>
              </a:spcBef>
              <a:spcAft>
                <a:spcPct val="0"/>
              </a:spcAft>
              <a:defRPr sz="4400" b="1">
                <a:solidFill>
                  <a:srgbClr val="D54F48"/>
                </a:solidFill>
                <a:latin typeface="CartoGothic Std" pitchFamily="34" charset="0"/>
              </a:defRPr>
            </a:lvl9pPr>
          </a:lstStyle>
          <a:p>
            <a:r>
              <a:rPr lang="en-US" kern="0" dirty="0">
                <a:solidFill>
                  <a:schemeClr val="tx1"/>
                </a:solidFill>
              </a:rPr>
              <a:t>Further Inquiry</a:t>
            </a:r>
            <a:br>
              <a:rPr lang="en-US" kern="0" dirty="0">
                <a:solidFill>
                  <a:schemeClr val="tx1"/>
                </a:solidFill>
              </a:rPr>
            </a:br>
            <a:r>
              <a:rPr lang="en-US" sz="1800" kern="0" dirty="0">
                <a:solidFill>
                  <a:schemeClr val="tx1"/>
                </a:solidFill>
              </a:rPr>
              <a:t>Teacher Evaluation Survey</a:t>
            </a:r>
            <a:endParaRPr lang="en-US" kern="0" dirty="0"/>
          </a:p>
        </p:txBody>
      </p:sp>
    </p:spTree>
    <p:extLst>
      <p:ext uri="{BB962C8B-B14F-4D97-AF65-F5344CB8AC3E}">
        <p14:creationId xmlns:p14="http://schemas.microsoft.com/office/powerpoint/2010/main" val="1289119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4D53FA4-E3C6-4AE9-9F0F-7BAECC89DC62}"/>
              </a:ext>
            </a:extLst>
          </p:cNvPr>
          <p:cNvSpPr>
            <a:spLocks noGrp="1"/>
          </p:cNvSpPr>
          <p:nvPr>
            <p:ph idx="1"/>
          </p:nvPr>
        </p:nvSpPr>
        <p:spPr/>
        <p:txBody>
          <a:bodyPr/>
          <a:lstStyle/>
          <a:p>
            <a:pPr marL="0" indent="0" algn="ctr">
              <a:buNone/>
            </a:pPr>
            <a:endParaRPr lang="en-US" sz="4400" dirty="0"/>
          </a:p>
          <a:p>
            <a:pPr marL="0" indent="0" algn="ctr">
              <a:buNone/>
            </a:pPr>
            <a:endParaRPr lang="en-US" sz="4400" dirty="0"/>
          </a:p>
          <a:p>
            <a:pPr marL="0" indent="0" algn="ctr">
              <a:buNone/>
            </a:pPr>
            <a:r>
              <a:rPr lang="en-US" sz="4400" dirty="0"/>
              <a:t>Survey Results on Principal Evaluation</a:t>
            </a:r>
          </a:p>
        </p:txBody>
      </p:sp>
      <p:sp>
        <p:nvSpPr>
          <p:cNvPr id="4" name="Slide Number Placeholder 3">
            <a:extLst>
              <a:ext uri="{FF2B5EF4-FFF2-40B4-BE49-F238E27FC236}">
                <a16:creationId xmlns:a16="http://schemas.microsoft.com/office/drawing/2014/main" id="{1F3F4E83-EE46-4E45-854B-DED6A72613CB}"/>
              </a:ext>
            </a:extLst>
          </p:cNvPr>
          <p:cNvSpPr>
            <a:spLocks noGrp="1"/>
          </p:cNvSpPr>
          <p:nvPr>
            <p:ph type="sldNum" sz="quarter" idx="10"/>
          </p:nvPr>
        </p:nvSpPr>
        <p:spPr/>
        <p:txBody>
          <a:bodyPr/>
          <a:lstStyle/>
          <a:p>
            <a:fld id="{340B0F11-C858-4A67-977D-3CEA36110CC7}" type="slidenum">
              <a:rPr lang="en-US" altLang="en-US" smtClean="0"/>
              <a:pPr/>
              <a:t>24</a:t>
            </a:fld>
            <a:endParaRPr lang="en-US" altLang="en-US" dirty="0"/>
          </a:p>
        </p:txBody>
      </p:sp>
    </p:spTree>
    <p:extLst>
      <p:ext uri="{BB962C8B-B14F-4D97-AF65-F5344CB8AC3E}">
        <p14:creationId xmlns:p14="http://schemas.microsoft.com/office/powerpoint/2010/main" val="3241780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D587-BD77-4980-932F-CC51EAF5AE35}"/>
              </a:ext>
            </a:extLst>
          </p:cNvPr>
          <p:cNvSpPr>
            <a:spLocks noGrp="1"/>
          </p:cNvSpPr>
          <p:nvPr>
            <p:ph type="title"/>
          </p:nvPr>
        </p:nvSpPr>
        <p:spPr>
          <a:xfrm>
            <a:off x="457200" y="232912"/>
            <a:ext cx="8229600" cy="747712"/>
          </a:xfrm>
        </p:spPr>
        <p:txBody>
          <a:bodyPr/>
          <a:lstStyle/>
          <a:p>
            <a:r>
              <a:rPr lang="en-US" dirty="0">
                <a:solidFill>
                  <a:schemeClr val="tx1"/>
                </a:solidFill>
              </a:rPr>
              <a:t>Key Takeaways</a:t>
            </a:r>
            <a:br>
              <a:rPr lang="en-US" dirty="0">
                <a:solidFill>
                  <a:schemeClr val="tx1"/>
                </a:solidFill>
              </a:rPr>
            </a:br>
            <a:r>
              <a:rPr lang="en-US" sz="1800" dirty="0">
                <a:solidFill>
                  <a:schemeClr val="tx1"/>
                </a:solidFill>
              </a:rPr>
              <a:t>Principal Survey</a:t>
            </a:r>
            <a:endParaRPr lang="en-US" dirty="0">
              <a:solidFill>
                <a:schemeClr val="tx1"/>
              </a:solidFill>
            </a:endParaRPr>
          </a:p>
        </p:txBody>
      </p:sp>
      <p:sp>
        <p:nvSpPr>
          <p:cNvPr id="3" name="Content Placeholder 2">
            <a:extLst>
              <a:ext uri="{FF2B5EF4-FFF2-40B4-BE49-F238E27FC236}">
                <a16:creationId xmlns:a16="http://schemas.microsoft.com/office/drawing/2014/main" id="{7C5FCA82-B126-497E-BDFE-0726E9FC58F4}"/>
              </a:ext>
            </a:extLst>
          </p:cNvPr>
          <p:cNvSpPr>
            <a:spLocks noGrp="1"/>
          </p:cNvSpPr>
          <p:nvPr>
            <p:ph idx="1"/>
          </p:nvPr>
        </p:nvSpPr>
        <p:spPr/>
        <p:txBody>
          <a:bodyPr/>
          <a:lstStyle/>
          <a:p>
            <a:r>
              <a:rPr lang="en-US" dirty="0"/>
              <a:t>Similar to teachers, most principals believe they have a moderate or high impact on all of the factors we identified:</a:t>
            </a:r>
          </a:p>
          <a:p>
            <a:pPr lvl="1"/>
            <a:r>
              <a:rPr lang="en-US" dirty="0"/>
              <a:t>Student Achievement</a:t>
            </a:r>
          </a:p>
          <a:p>
            <a:pPr lvl="1"/>
            <a:r>
              <a:rPr lang="en-US" dirty="0"/>
              <a:t>Student Growth</a:t>
            </a:r>
          </a:p>
          <a:p>
            <a:pPr lvl="1"/>
            <a:r>
              <a:rPr lang="en-US" dirty="0"/>
              <a:t>Social/Emotional Well-Being of Students</a:t>
            </a:r>
          </a:p>
          <a:p>
            <a:pPr lvl="1"/>
            <a:r>
              <a:rPr lang="en-US" dirty="0"/>
              <a:t>Professional/Soft Skill Development</a:t>
            </a:r>
          </a:p>
          <a:p>
            <a:pPr lvl="1"/>
            <a:r>
              <a:rPr lang="en-US" dirty="0"/>
              <a:t>Parent/Community Engagement</a:t>
            </a:r>
          </a:p>
          <a:p>
            <a:pPr lvl="1"/>
            <a:r>
              <a:rPr lang="en-US" dirty="0"/>
              <a:t>School Culture/Climate</a:t>
            </a:r>
          </a:p>
          <a:p>
            <a:r>
              <a:rPr lang="en-US" dirty="0"/>
              <a:t>Also similar to teachers, this did not always mean they believe measures related to those factors should play a significant role in their evaluation.</a:t>
            </a:r>
          </a:p>
          <a:p>
            <a:endParaRPr lang="en-US" dirty="0"/>
          </a:p>
        </p:txBody>
      </p:sp>
      <p:sp>
        <p:nvSpPr>
          <p:cNvPr id="4" name="Slide Number Placeholder 3">
            <a:extLst>
              <a:ext uri="{FF2B5EF4-FFF2-40B4-BE49-F238E27FC236}">
                <a16:creationId xmlns:a16="http://schemas.microsoft.com/office/drawing/2014/main" id="{6B573FD4-018E-4144-A936-0F085454EE6C}"/>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25</a:t>
            </a:fld>
            <a:endParaRPr lang="en-US" altLang="en-US" dirty="0">
              <a:solidFill>
                <a:schemeClr val="tx1"/>
              </a:solidFill>
            </a:endParaRPr>
          </a:p>
        </p:txBody>
      </p:sp>
    </p:spTree>
    <p:extLst>
      <p:ext uri="{BB962C8B-B14F-4D97-AF65-F5344CB8AC3E}">
        <p14:creationId xmlns:p14="http://schemas.microsoft.com/office/powerpoint/2010/main" val="1819786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1206BF-7E33-44E2-B61D-D119ABAE5D17}"/>
              </a:ext>
            </a:extLst>
          </p:cNvPr>
          <p:cNvSpPr>
            <a:spLocks noGrp="1"/>
          </p:cNvSpPr>
          <p:nvPr>
            <p:ph idx="1"/>
          </p:nvPr>
        </p:nvSpPr>
        <p:spPr>
          <a:xfrm>
            <a:off x="457200" y="1105652"/>
            <a:ext cx="8229600" cy="4895850"/>
          </a:xfrm>
        </p:spPr>
        <p:txBody>
          <a:bodyPr/>
          <a:lstStyle/>
          <a:p>
            <a:pPr marL="0" indent="0">
              <a:buNone/>
            </a:pPr>
            <a:r>
              <a:rPr lang="en-US" dirty="0"/>
              <a:t>Measures of Student Learning</a:t>
            </a:r>
          </a:p>
          <a:p>
            <a:pPr lvl="1"/>
            <a:r>
              <a:rPr lang="en-US" dirty="0"/>
              <a:t>Similar to teachers, most principals believe they have a moderate or high impact on student achievement and growth.</a:t>
            </a:r>
          </a:p>
          <a:p>
            <a:pPr lvl="1"/>
            <a:r>
              <a:rPr lang="en-US" dirty="0"/>
              <a:t>Also similar to teachers, most principals believe measures of student growth could have a moderate to high significance on their annual evaluation.</a:t>
            </a:r>
          </a:p>
          <a:p>
            <a:pPr lvl="1"/>
            <a:r>
              <a:rPr lang="en-US" dirty="0"/>
              <a:t>Different than teachers, most principals believe that measures of student achievement could also have a moderate to high significance on their annual evaluation.</a:t>
            </a:r>
          </a:p>
          <a:p>
            <a:pPr lvl="1"/>
            <a:endParaRPr lang="en-US" dirty="0"/>
          </a:p>
        </p:txBody>
      </p:sp>
      <p:sp>
        <p:nvSpPr>
          <p:cNvPr id="4" name="Slide Number Placeholder 3">
            <a:extLst>
              <a:ext uri="{FF2B5EF4-FFF2-40B4-BE49-F238E27FC236}">
                <a16:creationId xmlns:a16="http://schemas.microsoft.com/office/drawing/2014/main" id="{00284B12-0C17-4A11-A54D-1C16CDFBC7EA}"/>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26</a:t>
            </a:fld>
            <a:endParaRPr lang="en-US" altLang="en-US" dirty="0">
              <a:solidFill>
                <a:schemeClr val="tx1"/>
              </a:solidFill>
            </a:endParaRPr>
          </a:p>
        </p:txBody>
      </p:sp>
      <p:sp>
        <p:nvSpPr>
          <p:cNvPr id="7" name="Title 1">
            <a:extLst>
              <a:ext uri="{FF2B5EF4-FFF2-40B4-BE49-F238E27FC236}">
                <a16:creationId xmlns:a16="http://schemas.microsoft.com/office/drawing/2014/main" id="{F54E65C8-2DEF-4938-8983-353A88CEE31B}"/>
              </a:ext>
            </a:extLst>
          </p:cNvPr>
          <p:cNvSpPr txBox="1">
            <a:spLocks/>
          </p:cNvSpPr>
          <p:nvPr/>
        </p:nvSpPr>
        <p:spPr bwMode="auto">
          <a:xfrm>
            <a:off x="457200" y="232912"/>
            <a:ext cx="8229600"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eaLnBrk="1" fontAlgn="base" hangingPunct="1">
              <a:spcBef>
                <a:spcPct val="0"/>
              </a:spcBef>
              <a:spcAft>
                <a:spcPct val="0"/>
              </a:spcAft>
              <a:defRPr sz="4400" b="1">
                <a:solidFill>
                  <a:srgbClr val="D54F48"/>
                </a:solidFill>
                <a:latin typeface="CartoGothic Std" pitchFamily="34" charset="0"/>
              </a:defRPr>
            </a:lvl6pPr>
            <a:lvl7pPr marL="914400" algn="ctr" rtl="0" eaLnBrk="1" fontAlgn="base" hangingPunct="1">
              <a:spcBef>
                <a:spcPct val="0"/>
              </a:spcBef>
              <a:spcAft>
                <a:spcPct val="0"/>
              </a:spcAft>
              <a:defRPr sz="4400" b="1">
                <a:solidFill>
                  <a:srgbClr val="D54F48"/>
                </a:solidFill>
                <a:latin typeface="CartoGothic Std" pitchFamily="34" charset="0"/>
              </a:defRPr>
            </a:lvl7pPr>
            <a:lvl8pPr marL="1371600" algn="ctr" rtl="0" eaLnBrk="1" fontAlgn="base" hangingPunct="1">
              <a:spcBef>
                <a:spcPct val="0"/>
              </a:spcBef>
              <a:spcAft>
                <a:spcPct val="0"/>
              </a:spcAft>
              <a:defRPr sz="4400" b="1">
                <a:solidFill>
                  <a:srgbClr val="D54F48"/>
                </a:solidFill>
                <a:latin typeface="CartoGothic Std" pitchFamily="34" charset="0"/>
              </a:defRPr>
            </a:lvl8pPr>
            <a:lvl9pPr marL="1828800" algn="ctr" rtl="0" eaLnBrk="1" fontAlgn="base" hangingPunct="1">
              <a:spcBef>
                <a:spcPct val="0"/>
              </a:spcBef>
              <a:spcAft>
                <a:spcPct val="0"/>
              </a:spcAft>
              <a:defRPr sz="4400" b="1">
                <a:solidFill>
                  <a:srgbClr val="D54F48"/>
                </a:solidFill>
                <a:latin typeface="CartoGothic Std" pitchFamily="34" charset="0"/>
              </a:defRPr>
            </a:lvl9pPr>
          </a:lstStyle>
          <a:p>
            <a:r>
              <a:rPr lang="en-US" kern="0" dirty="0">
                <a:solidFill>
                  <a:schemeClr val="tx1"/>
                </a:solidFill>
              </a:rPr>
              <a:t>Key Takeaways</a:t>
            </a:r>
            <a:br>
              <a:rPr lang="en-US" kern="0" dirty="0">
                <a:solidFill>
                  <a:schemeClr val="tx1"/>
                </a:solidFill>
              </a:rPr>
            </a:br>
            <a:r>
              <a:rPr lang="en-US" sz="1800" kern="0" dirty="0">
                <a:solidFill>
                  <a:schemeClr val="tx1"/>
                </a:solidFill>
              </a:rPr>
              <a:t>Principal Evaluation Survey</a:t>
            </a:r>
            <a:endParaRPr lang="en-US" kern="0" dirty="0">
              <a:solidFill>
                <a:schemeClr val="tx1"/>
              </a:solidFill>
            </a:endParaRPr>
          </a:p>
        </p:txBody>
      </p:sp>
    </p:spTree>
    <p:extLst>
      <p:ext uri="{BB962C8B-B14F-4D97-AF65-F5344CB8AC3E}">
        <p14:creationId xmlns:p14="http://schemas.microsoft.com/office/powerpoint/2010/main" val="3457760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1206BF-7E33-44E2-B61D-D119ABAE5D17}"/>
              </a:ext>
            </a:extLst>
          </p:cNvPr>
          <p:cNvSpPr>
            <a:spLocks noGrp="1"/>
          </p:cNvSpPr>
          <p:nvPr>
            <p:ph idx="1"/>
          </p:nvPr>
        </p:nvSpPr>
        <p:spPr>
          <a:xfrm>
            <a:off x="457200" y="1105652"/>
            <a:ext cx="8229600" cy="4895850"/>
          </a:xfrm>
        </p:spPr>
        <p:txBody>
          <a:bodyPr/>
          <a:lstStyle/>
          <a:p>
            <a:pPr marL="0" indent="0">
              <a:buNone/>
            </a:pPr>
            <a:r>
              <a:rPr lang="en-US" dirty="0"/>
              <a:t>Other Measures of Effectiveness</a:t>
            </a:r>
          </a:p>
          <a:p>
            <a:r>
              <a:rPr lang="en-US" sz="2000" dirty="0"/>
              <a:t>The ‘least popular’ evaluation measures for principal evaluation included: </a:t>
            </a:r>
          </a:p>
          <a:p>
            <a:pPr lvl="1"/>
            <a:r>
              <a:rPr lang="en-US" sz="1800" dirty="0"/>
              <a:t>Student surveys </a:t>
            </a:r>
          </a:p>
          <a:p>
            <a:pPr lvl="1"/>
            <a:r>
              <a:rPr lang="en-US" sz="1800" dirty="0"/>
              <a:t>Parent surveys</a:t>
            </a:r>
          </a:p>
          <a:p>
            <a:pPr lvl="1"/>
            <a:r>
              <a:rPr lang="en-US" sz="1800" dirty="0"/>
              <a:t>Observations by impartial, independent evaluators</a:t>
            </a:r>
          </a:p>
          <a:p>
            <a:r>
              <a:rPr lang="en-US" sz="2000" dirty="0"/>
              <a:t>Some principals indicated that a survey of their staff with questions about the instructional support and quality of the feedback that they receive should be an allowable measure for their evaluation.</a:t>
            </a:r>
          </a:p>
          <a:p>
            <a:r>
              <a:rPr lang="en-US" sz="2000" dirty="0"/>
              <a:t>Principals also expressed a desire for more focus on Standards 2, 3, and 4 of the 2008 ISLLC Standards (school culture, school safety, and collaboration respectively) and for self-assessment to be an allowable option. </a:t>
            </a:r>
          </a:p>
        </p:txBody>
      </p:sp>
      <p:sp>
        <p:nvSpPr>
          <p:cNvPr id="4" name="Slide Number Placeholder 3">
            <a:extLst>
              <a:ext uri="{FF2B5EF4-FFF2-40B4-BE49-F238E27FC236}">
                <a16:creationId xmlns:a16="http://schemas.microsoft.com/office/drawing/2014/main" id="{00284B12-0C17-4A11-A54D-1C16CDFBC7EA}"/>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27</a:t>
            </a:fld>
            <a:endParaRPr lang="en-US" altLang="en-US" dirty="0">
              <a:solidFill>
                <a:schemeClr val="tx1"/>
              </a:solidFill>
            </a:endParaRPr>
          </a:p>
        </p:txBody>
      </p:sp>
      <p:sp>
        <p:nvSpPr>
          <p:cNvPr id="7" name="Title 1">
            <a:extLst>
              <a:ext uri="{FF2B5EF4-FFF2-40B4-BE49-F238E27FC236}">
                <a16:creationId xmlns:a16="http://schemas.microsoft.com/office/drawing/2014/main" id="{F54E65C8-2DEF-4938-8983-353A88CEE31B}"/>
              </a:ext>
            </a:extLst>
          </p:cNvPr>
          <p:cNvSpPr txBox="1">
            <a:spLocks/>
          </p:cNvSpPr>
          <p:nvPr/>
        </p:nvSpPr>
        <p:spPr bwMode="auto">
          <a:xfrm>
            <a:off x="457200" y="232912"/>
            <a:ext cx="8229600"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eaLnBrk="1" fontAlgn="base" hangingPunct="1">
              <a:spcBef>
                <a:spcPct val="0"/>
              </a:spcBef>
              <a:spcAft>
                <a:spcPct val="0"/>
              </a:spcAft>
              <a:defRPr sz="4400" b="1">
                <a:solidFill>
                  <a:srgbClr val="D54F48"/>
                </a:solidFill>
                <a:latin typeface="CartoGothic Std" pitchFamily="34" charset="0"/>
              </a:defRPr>
            </a:lvl6pPr>
            <a:lvl7pPr marL="914400" algn="ctr" rtl="0" eaLnBrk="1" fontAlgn="base" hangingPunct="1">
              <a:spcBef>
                <a:spcPct val="0"/>
              </a:spcBef>
              <a:spcAft>
                <a:spcPct val="0"/>
              </a:spcAft>
              <a:defRPr sz="4400" b="1">
                <a:solidFill>
                  <a:srgbClr val="D54F48"/>
                </a:solidFill>
                <a:latin typeface="CartoGothic Std" pitchFamily="34" charset="0"/>
              </a:defRPr>
            </a:lvl7pPr>
            <a:lvl8pPr marL="1371600" algn="ctr" rtl="0" eaLnBrk="1" fontAlgn="base" hangingPunct="1">
              <a:spcBef>
                <a:spcPct val="0"/>
              </a:spcBef>
              <a:spcAft>
                <a:spcPct val="0"/>
              </a:spcAft>
              <a:defRPr sz="4400" b="1">
                <a:solidFill>
                  <a:srgbClr val="D54F48"/>
                </a:solidFill>
                <a:latin typeface="CartoGothic Std" pitchFamily="34" charset="0"/>
              </a:defRPr>
            </a:lvl8pPr>
            <a:lvl9pPr marL="1828800" algn="ctr" rtl="0" eaLnBrk="1" fontAlgn="base" hangingPunct="1">
              <a:spcBef>
                <a:spcPct val="0"/>
              </a:spcBef>
              <a:spcAft>
                <a:spcPct val="0"/>
              </a:spcAft>
              <a:defRPr sz="4400" b="1">
                <a:solidFill>
                  <a:srgbClr val="D54F48"/>
                </a:solidFill>
                <a:latin typeface="CartoGothic Std" pitchFamily="34" charset="0"/>
              </a:defRPr>
            </a:lvl9pPr>
          </a:lstStyle>
          <a:p>
            <a:r>
              <a:rPr lang="en-US" kern="0" dirty="0">
                <a:solidFill>
                  <a:schemeClr val="tx1"/>
                </a:solidFill>
              </a:rPr>
              <a:t>Key Takeaways</a:t>
            </a:r>
            <a:br>
              <a:rPr lang="en-US" kern="0" dirty="0">
                <a:solidFill>
                  <a:schemeClr val="tx1"/>
                </a:solidFill>
              </a:rPr>
            </a:br>
            <a:r>
              <a:rPr lang="en-US" sz="1800" kern="0" dirty="0">
                <a:solidFill>
                  <a:schemeClr val="tx1"/>
                </a:solidFill>
              </a:rPr>
              <a:t>Principal Evaluation Survey</a:t>
            </a:r>
            <a:endParaRPr lang="en-US" kern="0" dirty="0">
              <a:solidFill>
                <a:schemeClr val="tx1"/>
              </a:solidFill>
            </a:endParaRPr>
          </a:p>
        </p:txBody>
      </p:sp>
    </p:spTree>
    <p:extLst>
      <p:ext uri="{BB962C8B-B14F-4D97-AF65-F5344CB8AC3E}">
        <p14:creationId xmlns:p14="http://schemas.microsoft.com/office/powerpoint/2010/main" val="766950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B62C86-1187-42AF-A327-99CA402ABB4B}"/>
              </a:ext>
            </a:extLst>
          </p:cNvPr>
          <p:cNvSpPr>
            <a:spLocks noGrp="1"/>
          </p:cNvSpPr>
          <p:nvPr>
            <p:ph idx="1"/>
          </p:nvPr>
        </p:nvSpPr>
        <p:spPr/>
        <p:txBody>
          <a:bodyPr/>
          <a:lstStyle/>
          <a:p>
            <a:r>
              <a:rPr lang="en-US" dirty="0"/>
              <a:t>When asked about other measures they might want to be part of their evaluations, principals indicated that an ideal system might include:</a:t>
            </a:r>
          </a:p>
          <a:p>
            <a:pPr lvl="1"/>
            <a:r>
              <a:rPr lang="en-US" dirty="0"/>
              <a:t>School climate measures</a:t>
            </a:r>
          </a:p>
          <a:p>
            <a:pPr lvl="1"/>
            <a:r>
              <a:rPr lang="en-US" dirty="0"/>
              <a:t>Inclusion of a self-assessment/reflection component with personal goal-setting</a:t>
            </a:r>
          </a:p>
          <a:p>
            <a:pPr lvl="1"/>
            <a:r>
              <a:rPr lang="en-US" dirty="0"/>
              <a:t>Long-range planning/school goal-setting</a:t>
            </a:r>
          </a:p>
          <a:p>
            <a:pPr lvl="1"/>
            <a:r>
              <a:rPr lang="en-US" dirty="0"/>
              <a:t>School safety</a:t>
            </a:r>
          </a:p>
          <a:p>
            <a:pPr lvl="1"/>
            <a:r>
              <a:rPr lang="en-US" dirty="0"/>
              <a:t>State report card data (graduation rates, proficiency/passing rates on State/Regents exams, etc.)</a:t>
            </a:r>
          </a:p>
          <a:p>
            <a:r>
              <a:rPr lang="en-US" dirty="0"/>
              <a:t>Additionally, the inclusion of Assistant Principals in the evaluation process was also mentioned for consideration. </a:t>
            </a:r>
          </a:p>
          <a:p>
            <a:pPr lvl="1"/>
            <a:endParaRPr lang="en-US" dirty="0"/>
          </a:p>
        </p:txBody>
      </p:sp>
      <p:sp>
        <p:nvSpPr>
          <p:cNvPr id="4" name="Slide Number Placeholder 3">
            <a:extLst>
              <a:ext uri="{FF2B5EF4-FFF2-40B4-BE49-F238E27FC236}">
                <a16:creationId xmlns:a16="http://schemas.microsoft.com/office/drawing/2014/main" id="{08DF7E37-8451-4BD8-AFDF-6F2DCA0BD62B}"/>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28</a:t>
            </a:fld>
            <a:endParaRPr lang="en-US" altLang="en-US" dirty="0">
              <a:solidFill>
                <a:schemeClr val="tx1"/>
              </a:solidFill>
            </a:endParaRPr>
          </a:p>
        </p:txBody>
      </p:sp>
      <p:sp>
        <p:nvSpPr>
          <p:cNvPr id="7" name="Title 1">
            <a:extLst>
              <a:ext uri="{FF2B5EF4-FFF2-40B4-BE49-F238E27FC236}">
                <a16:creationId xmlns:a16="http://schemas.microsoft.com/office/drawing/2014/main" id="{9A0A3362-8E27-48E8-A261-FECF01973023}"/>
              </a:ext>
            </a:extLst>
          </p:cNvPr>
          <p:cNvSpPr txBox="1">
            <a:spLocks/>
          </p:cNvSpPr>
          <p:nvPr/>
        </p:nvSpPr>
        <p:spPr bwMode="auto">
          <a:xfrm>
            <a:off x="457200" y="232912"/>
            <a:ext cx="8229600"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lnSpc>
                <a:spcPts val="3600"/>
              </a:lnSpc>
              <a:spcBef>
                <a:spcPct val="0"/>
              </a:spcBef>
              <a:spcAft>
                <a:spcPct val="0"/>
              </a:spcAft>
              <a:defRPr sz="3200" b="1">
                <a:solidFill>
                  <a:schemeClr val="bg1"/>
                </a:solidFill>
                <a:latin typeface="+mn-lt"/>
                <a:ea typeface="Verdana" panose="020B0604030504040204" pitchFamily="34" charset="0"/>
                <a:cs typeface="Verdana" panose="020B0604030504040204" pitchFamily="34" charset="0"/>
              </a:defRPr>
            </a:lvl1pPr>
            <a:lvl2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2pPr>
            <a:lvl3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3pPr>
            <a:lvl4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4pPr>
            <a:lvl5pPr algn="ctr" rtl="0" eaLnBrk="1" fontAlgn="base" hangingPunct="1">
              <a:lnSpc>
                <a:spcPts val="3600"/>
              </a:lnSpc>
              <a:spcBef>
                <a:spcPct val="0"/>
              </a:spcBef>
              <a:spcAft>
                <a:spcPct val="0"/>
              </a:spcAft>
              <a:defRPr sz="3200" b="1">
                <a:solidFill>
                  <a:schemeClr val="bg1"/>
                </a:solidFill>
                <a:latin typeface="Arial" charset="0"/>
                <a:ea typeface="Verdana" pitchFamily="34" charset="0"/>
                <a:cs typeface="Verdana" pitchFamily="34" charset="0"/>
              </a:defRPr>
            </a:lvl5pPr>
            <a:lvl6pPr marL="457200" algn="ctr" rtl="0" eaLnBrk="1" fontAlgn="base" hangingPunct="1">
              <a:spcBef>
                <a:spcPct val="0"/>
              </a:spcBef>
              <a:spcAft>
                <a:spcPct val="0"/>
              </a:spcAft>
              <a:defRPr sz="4400" b="1">
                <a:solidFill>
                  <a:srgbClr val="D54F48"/>
                </a:solidFill>
                <a:latin typeface="CartoGothic Std" pitchFamily="34" charset="0"/>
              </a:defRPr>
            </a:lvl6pPr>
            <a:lvl7pPr marL="914400" algn="ctr" rtl="0" eaLnBrk="1" fontAlgn="base" hangingPunct="1">
              <a:spcBef>
                <a:spcPct val="0"/>
              </a:spcBef>
              <a:spcAft>
                <a:spcPct val="0"/>
              </a:spcAft>
              <a:defRPr sz="4400" b="1">
                <a:solidFill>
                  <a:srgbClr val="D54F48"/>
                </a:solidFill>
                <a:latin typeface="CartoGothic Std" pitchFamily="34" charset="0"/>
              </a:defRPr>
            </a:lvl7pPr>
            <a:lvl8pPr marL="1371600" algn="ctr" rtl="0" eaLnBrk="1" fontAlgn="base" hangingPunct="1">
              <a:spcBef>
                <a:spcPct val="0"/>
              </a:spcBef>
              <a:spcAft>
                <a:spcPct val="0"/>
              </a:spcAft>
              <a:defRPr sz="4400" b="1">
                <a:solidFill>
                  <a:srgbClr val="D54F48"/>
                </a:solidFill>
                <a:latin typeface="CartoGothic Std" pitchFamily="34" charset="0"/>
              </a:defRPr>
            </a:lvl8pPr>
            <a:lvl9pPr marL="1828800" algn="ctr" rtl="0" eaLnBrk="1" fontAlgn="base" hangingPunct="1">
              <a:spcBef>
                <a:spcPct val="0"/>
              </a:spcBef>
              <a:spcAft>
                <a:spcPct val="0"/>
              </a:spcAft>
              <a:defRPr sz="4400" b="1">
                <a:solidFill>
                  <a:srgbClr val="D54F48"/>
                </a:solidFill>
                <a:latin typeface="CartoGothic Std" pitchFamily="34" charset="0"/>
              </a:defRPr>
            </a:lvl9pPr>
          </a:lstStyle>
          <a:p>
            <a:r>
              <a:rPr lang="en-US" kern="0" dirty="0">
                <a:solidFill>
                  <a:schemeClr val="tx1"/>
                </a:solidFill>
              </a:rPr>
              <a:t>Further Inquiry</a:t>
            </a:r>
            <a:br>
              <a:rPr lang="en-US" kern="0" dirty="0">
                <a:solidFill>
                  <a:schemeClr val="tx1"/>
                </a:solidFill>
              </a:rPr>
            </a:br>
            <a:r>
              <a:rPr lang="en-US" sz="1800" kern="0" dirty="0">
                <a:solidFill>
                  <a:schemeClr val="tx1"/>
                </a:solidFill>
              </a:rPr>
              <a:t>Principal Evaluation Survey</a:t>
            </a:r>
            <a:endParaRPr lang="en-US" kern="0" dirty="0"/>
          </a:p>
        </p:txBody>
      </p:sp>
    </p:spTree>
    <p:extLst>
      <p:ext uri="{BB962C8B-B14F-4D97-AF65-F5344CB8AC3E}">
        <p14:creationId xmlns:p14="http://schemas.microsoft.com/office/powerpoint/2010/main" val="2488665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86CFD0-4B16-40C0-BC86-94BF5DC8A468}"/>
              </a:ext>
            </a:extLst>
          </p:cNvPr>
          <p:cNvSpPr>
            <a:spLocks noGrp="1"/>
          </p:cNvSpPr>
          <p:nvPr>
            <p:ph idx="1"/>
          </p:nvPr>
        </p:nvSpPr>
        <p:spPr/>
        <p:txBody>
          <a:bodyPr anchor="ctr"/>
          <a:lstStyle/>
          <a:p>
            <a:pPr marL="0" indent="0" algn="ctr">
              <a:buNone/>
            </a:pPr>
            <a:r>
              <a:rPr lang="en-US" sz="3200" dirty="0">
                <a:solidFill>
                  <a:srgbClr val="002060"/>
                </a:solidFill>
              </a:rPr>
              <a:t>APPR Workgroups</a:t>
            </a:r>
          </a:p>
        </p:txBody>
      </p:sp>
      <p:sp>
        <p:nvSpPr>
          <p:cNvPr id="4" name="Slide Number Placeholder 3">
            <a:extLst>
              <a:ext uri="{FF2B5EF4-FFF2-40B4-BE49-F238E27FC236}">
                <a16:creationId xmlns:a16="http://schemas.microsoft.com/office/drawing/2014/main" id="{C33C2C32-4378-4133-B485-CA09408D5A8B}"/>
              </a:ext>
            </a:extLst>
          </p:cNvPr>
          <p:cNvSpPr>
            <a:spLocks noGrp="1"/>
          </p:cNvSpPr>
          <p:nvPr>
            <p:ph type="sldNum" sz="quarter" idx="10"/>
          </p:nvPr>
        </p:nvSpPr>
        <p:spPr/>
        <p:txBody>
          <a:bodyPr/>
          <a:lstStyle/>
          <a:p>
            <a:fld id="{340B0F11-C858-4A67-977D-3CEA36110CC7}" type="slidenum">
              <a:rPr lang="en-US" altLang="en-US" smtClean="0"/>
              <a:pPr/>
              <a:t>29</a:t>
            </a:fld>
            <a:endParaRPr lang="en-US" altLang="en-US"/>
          </a:p>
        </p:txBody>
      </p:sp>
    </p:spTree>
    <p:extLst>
      <p:ext uri="{BB962C8B-B14F-4D97-AF65-F5344CB8AC3E}">
        <p14:creationId xmlns:p14="http://schemas.microsoft.com/office/powerpoint/2010/main" val="227276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F34568C-05BA-4705-A094-99397ECB3C43}"/>
              </a:ext>
            </a:extLst>
          </p:cNvPr>
          <p:cNvSpPr/>
          <p:nvPr/>
        </p:nvSpPr>
        <p:spPr>
          <a:xfrm>
            <a:off x="0" y="5791200"/>
            <a:ext cx="15621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schemeClr val="bg1"/>
              </a:solidFill>
            </a:endParaRPr>
          </a:p>
        </p:txBody>
      </p:sp>
      <p:sp>
        <p:nvSpPr>
          <p:cNvPr id="13313" name="Title 4"/>
          <p:cNvSpPr>
            <a:spLocks noGrp="1"/>
          </p:cNvSpPr>
          <p:nvPr>
            <p:ph type="title"/>
          </p:nvPr>
        </p:nvSpPr>
        <p:spPr>
          <a:xfrm>
            <a:off x="412750" y="258763"/>
            <a:ext cx="7708900" cy="847725"/>
          </a:xfrm>
        </p:spPr>
        <p:txBody>
          <a:bodyPr/>
          <a:lstStyle/>
          <a:p>
            <a:r>
              <a:rPr lang="en-US" altLang="en-US" sz="2400" i="1" dirty="0">
                <a:solidFill>
                  <a:schemeClr val="tx1"/>
                </a:solidFill>
              </a:rPr>
              <a:t>Timeline</a:t>
            </a:r>
            <a:br>
              <a:rPr lang="en-US" altLang="en-US" sz="2800" dirty="0">
                <a:solidFill>
                  <a:schemeClr val="tx1"/>
                </a:solidFill>
              </a:rPr>
            </a:br>
            <a:r>
              <a:rPr lang="en-US" altLang="en-US" sz="2800" dirty="0">
                <a:solidFill>
                  <a:schemeClr val="tx1"/>
                </a:solidFill>
              </a:rPr>
              <a:t>New York State’s Evaluation System</a:t>
            </a:r>
          </a:p>
        </p:txBody>
      </p:sp>
      <p:sp>
        <p:nvSpPr>
          <p:cNvPr id="6" name="Content Placeholder 5"/>
          <p:cNvSpPr>
            <a:spLocks noGrp="1"/>
          </p:cNvSpPr>
          <p:nvPr>
            <p:ph idx="1"/>
          </p:nvPr>
        </p:nvSpPr>
        <p:spPr>
          <a:xfrm>
            <a:off x="412750" y="1144650"/>
            <a:ext cx="8197850" cy="5232400"/>
          </a:xfrm>
        </p:spPr>
        <p:txBody>
          <a:bodyPr/>
          <a:lstStyle/>
          <a:p>
            <a:pPr marL="0" indent="0">
              <a:buFontTx/>
              <a:buNone/>
              <a:defRPr/>
            </a:pPr>
            <a:r>
              <a:rPr lang="en-US" sz="1600" dirty="0"/>
              <a:t>2010: </a:t>
            </a:r>
          </a:p>
          <a:p>
            <a:pPr>
              <a:defRPr/>
            </a:pPr>
            <a:r>
              <a:rPr lang="en-US" sz="1400" dirty="0"/>
              <a:t>Governor signs Chapter 103 of the Laws of 2010; adding §3012-c, which establishes a comprehensive evaluation system for teachers and principals, effective July 1, 2010. </a:t>
            </a:r>
          </a:p>
          <a:p>
            <a:pPr>
              <a:defRPr/>
            </a:pPr>
            <a:r>
              <a:rPr lang="en-US" sz="1400" dirty="0"/>
              <a:t>USDE announces that New York is selected for a RTTT award of approximately $700M.</a:t>
            </a:r>
            <a:endParaRPr lang="en-US" sz="1600" dirty="0"/>
          </a:p>
          <a:p>
            <a:pPr marL="0" indent="0">
              <a:buFontTx/>
              <a:buNone/>
              <a:defRPr/>
            </a:pPr>
            <a:r>
              <a:rPr lang="en-US" sz="1600" dirty="0"/>
              <a:t>2011-12: </a:t>
            </a:r>
          </a:p>
          <a:p>
            <a:pPr>
              <a:defRPr/>
            </a:pPr>
            <a:r>
              <a:rPr lang="en-US" sz="1400" dirty="0"/>
              <a:t>First year of State-provided growth score results for all 4-8 ELA and math teachers and their building principals. </a:t>
            </a:r>
          </a:p>
          <a:p>
            <a:pPr>
              <a:defRPr/>
            </a:pPr>
            <a:r>
              <a:rPr lang="en-US" sz="1400" dirty="0"/>
              <a:t>Evaluations for teachers and principals are conducted in some NYS districts (e.g., School Improvement Grant and Teacher Incentive Fund recipients). </a:t>
            </a:r>
          </a:p>
          <a:p>
            <a:pPr>
              <a:defRPr/>
            </a:pPr>
            <a:r>
              <a:rPr lang="en-US" sz="1400" dirty="0"/>
              <a:t>Evaluation Law is revised. Governor signs the bill into law on March 27, 2012 (Chapter 21 of the Laws of 2012). Board of Regents adopts emergency regulations to conform to the major 2012 legislative changes. </a:t>
            </a:r>
            <a:endParaRPr lang="en-US" sz="1600" dirty="0"/>
          </a:p>
          <a:p>
            <a:pPr marL="0" indent="0">
              <a:buFontTx/>
              <a:buNone/>
              <a:defRPr/>
            </a:pPr>
            <a:r>
              <a:rPr lang="en-US" sz="1600" dirty="0"/>
              <a:t>2012-13: </a:t>
            </a:r>
          </a:p>
          <a:p>
            <a:pPr>
              <a:defRPr/>
            </a:pPr>
            <a:r>
              <a:rPr lang="en-US" sz="1400" dirty="0"/>
              <a:t>All NYS districts must have an approved APPR plan by January 17, 2013 or risk state aid increases.</a:t>
            </a:r>
          </a:p>
          <a:p>
            <a:pPr>
              <a:defRPr/>
            </a:pPr>
            <a:r>
              <a:rPr lang="en-US" sz="1400" dirty="0"/>
              <a:t>Evaluations for teachers and principals are done in all districts except for NYC. NYC is required by law to have a State-imposed evaluation plan. </a:t>
            </a:r>
          </a:p>
          <a:p>
            <a:pPr>
              <a:defRPr/>
            </a:pPr>
            <a:r>
              <a:rPr lang="en-US" sz="1400" dirty="0"/>
              <a:t>Legislature further amends the Evaluation Law (Part A of Chapter 57 of the Laws of 2013).</a:t>
            </a:r>
          </a:p>
          <a:p>
            <a:pPr marL="0" indent="0">
              <a:buFontTx/>
              <a:buNone/>
            </a:pPr>
            <a:r>
              <a:rPr lang="en-US" altLang="en-US" sz="1600" dirty="0">
                <a:solidFill>
                  <a:srgbClr val="606060"/>
                </a:solidFill>
              </a:rPr>
              <a:t>2013-14: </a:t>
            </a:r>
          </a:p>
          <a:p>
            <a:r>
              <a:rPr lang="en-US" altLang="en-US" sz="1400" dirty="0">
                <a:solidFill>
                  <a:srgbClr val="606060"/>
                </a:solidFill>
              </a:rPr>
              <a:t>Second year of evaluations for all districts in NYS, except NYC. First year for NYC. </a:t>
            </a:r>
          </a:p>
          <a:p>
            <a:r>
              <a:rPr lang="en-US" altLang="en-US" sz="1400" dirty="0">
                <a:solidFill>
                  <a:srgbClr val="606060"/>
                </a:solidFill>
              </a:rPr>
              <a:t>Legislature further amends the Evaluation Law (Chapter 56 of the Laws of 2014)</a:t>
            </a:r>
          </a:p>
        </p:txBody>
      </p:sp>
      <p:sp>
        <p:nvSpPr>
          <p:cNvPr id="13315"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2D0C89-9535-43DF-85AC-0EB00705AC18}" type="slidenum">
              <a:rPr lang="en-US" altLang="en-US">
                <a:solidFill>
                  <a:schemeClr val="bg1"/>
                </a:solidFill>
                <a:latin typeface="CartoGothic Std"/>
              </a:rPr>
              <a:pPr eaLnBrk="1" hangingPunct="1"/>
              <a:t>3</a:t>
            </a:fld>
            <a:endParaRPr lang="en-US" altLang="en-US">
              <a:solidFill>
                <a:schemeClr val="bg1"/>
              </a:solidFill>
              <a:latin typeface="CartoGothic St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8EF78-1B99-4B42-84CF-0B77659FF948}"/>
              </a:ext>
            </a:extLst>
          </p:cNvPr>
          <p:cNvSpPr>
            <a:spLocks noGrp="1"/>
          </p:cNvSpPr>
          <p:nvPr>
            <p:ph type="title"/>
          </p:nvPr>
        </p:nvSpPr>
        <p:spPr/>
        <p:txBody>
          <a:bodyPr/>
          <a:lstStyle/>
          <a:p>
            <a:r>
              <a:rPr lang="en-US" dirty="0">
                <a:solidFill>
                  <a:schemeClr val="tx1"/>
                </a:solidFill>
              </a:rPr>
              <a:t>APPR Workgroups Overview</a:t>
            </a:r>
          </a:p>
        </p:txBody>
      </p:sp>
      <p:sp>
        <p:nvSpPr>
          <p:cNvPr id="3" name="Content Placeholder 2">
            <a:extLst>
              <a:ext uri="{FF2B5EF4-FFF2-40B4-BE49-F238E27FC236}">
                <a16:creationId xmlns:a16="http://schemas.microsoft.com/office/drawing/2014/main" id="{7FF42921-DF15-4C8D-B800-E3806C22B991}"/>
              </a:ext>
            </a:extLst>
          </p:cNvPr>
          <p:cNvSpPr>
            <a:spLocks noGrp="1"/>
          </p:cNvSpPr>
          <p:nvPr>
            <p:ph idx="1"/>
          </p:nvPr>
        </p:nvSpPr>
        <p:spPr/>
        <p:txBody>
          <a:bodyPr/>
          <a:lstStyle/>
          <a:p>
            <a:r>
              <a:rPr lang="en-US" sz="2000" dirty="0"/>
              <a:t>Two APPR Workgroups have been convened – the Assessment and Evaluation Workgroups.</a:t>
            </a:r>
          </a:p>
          <a:p>
            <a:r>
              <a:rPr lang="en-US" sz="2000" dirty="0"/>
              <a:t>The Evaluation Workgroup will focus on the framework for evaluation, and the discussion will include, but is not limited to: observation, student performance, and other measures of educator effectiveness.</a:t>
            </a:r>
          </a:p>
          <a:p>
            <a:r>
              <a:rPr lang="en-US" sz="2000" dirty="0"/>
              <a:t>The Assessment Workgroup will explore the use of innovative and authentic assessments (e.g., performance-based assessment, portfolio assessments, etc.) with relevant national experts to determine best practices and requirements for the use of assessment as part of teacher and principal evaluation, including how these assessments can pinpoint student understanding in meaningful ways and provide educators with valuable information to inform their instruction.</a:t>
            </a:r>
          </a:p>
        </p:txBody>
      </p:sp>
      <p:sp>
        <p:nvSpPr>
          <p:cNvPr id="4" name="Slide Number Placeholder 3">
            <a:extLst>
              <a:ext uri="{FF2B5EF4-FFF2-40B4-BE49-F238E27FC236}">
                <a16:creationId xmlns:a16="http://schemas.microsoft.com/office/drawing/2014/main" id="{2626A8F3-F36D-4338-9DF7-B52D4A1152D7}"/>
              </a:ext>
            </a:extLst>
          </p:cNvPr>
          <p:cNvSpPr>
            <a:spLocks noGrp="1"/>
          </p:cNvSpPr>
          <p:nvPr>
            <p:ph type="sldNum" sz="quarter" idx="10"/>
          </p:nvPr>
        </p:nvSpPr>
        <p:spPr/>
        <p:txBody>
          <a:bodyPr/>
          <a:lstStyle/>
          <a:p>
            <a:fld id="{340B0F11-C858-4A67-977D-3CEA36110CC7}" type="slidenum">
              <a:rPr lang="en-US" altLang="en-US" smtClean="0"/>
              <a:pPr/>
              <a:t>30</a:t>
            </a:fld>
            <a:endParaRPr lang="en-US" altLang="en-US"/>
          </a:p>
        </p:txBody>
      </p:sp>
    </p:spTree>
    <p:extLst>
      <p:ext uri="{BB962C8B-B14F-4D97-AF65-F5344CB8AC3E}">
        <p14:creationId xmlns:p14="http://schemas.microsoft.com/office/powerpoint/2010/main" val="47687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35F11-1E5D-4644-B146-12D8797F5579}"/>
              </a:ext>
            </a:extLst>
          </p:cNvPr>
          <p:cNvSpPr>
            <a:spLocks noGrp="1"/>
          </p:cNvSpPr>
          <p:nvPr>
            <p:ph type="title"/>
          </p:nvPr>
        </p:nvSpPr>
        <p:spPr/>
        <p:txBody>
          <a:bodyPr/>
          <a:lstStyle/>
          <a:p>
            <a:r>
              <a:rPr lang="en-US" dirty="0">
                <a:solidFill>
                  <a:schemeClr val="tx1"/>
                </a:solidFill>
              </a:rPr>
              <a:t>APPR Workgroups Overview</a:t>
            </a:r>
          </a:p>
        </p:txBody>
      </p:sp>
      <p:sp>
        <p:nvSpPr>
          <p:cNvPr id="3" name="Content Placeholder 2">
            <a:extLst>
              <a:ext uri="{FF2B5EF4-FFF2-40B4-BE49-F238E27FC236}">
                <a16:creationId xmlns:a16="http://schemas.microsoft.com/office/drawing/2014/main" id="{3A2D1844-0BBB-40C8-BD80-B927BD64E958}"/>
              </a:ext>
            </a:extLst>
          </p:cNvPr>
          <p:cNvSpPr>
            <a:spLocks noGrp="1"/>
          </p:cNvSpPr>
          <p:nvPr>
            <p:ph idx="1"/>
          </p:nvPr>
        </p:nvSpPr>
        <p:spPr/>
        <p:txBody>
          <a:bodyPr/>
          <a:lstStyle/>
          <a:p>
            <a:r>
              <a:rPr lang="en-US" dirty="0"/>
              <a:t>Each Workgroup includes approximately 60 members.</a:t>
            </a:r>
          </a:p>
          <a:p>
            <a:r>
              <a:rPr lang="en-US" dirty="0"/>
              <a:t>Workgroup members are primarily teachers and principals with the remainder being administrators and representatives of statewide stakeholder organizations.</a:t>
            </a:r>
          </a:p>
          <a:p>
            <a:r>
              <a:rPr lang="en-US" dirty="0"/>
              <a:t>Workgroup members come from every region of the State and represent educators from all content areas and grade levels. </a:t>
            </a:r>
          </a:p>
          <a:p>
            <a:r>
              <a:rPr lang="en-US" dirty="0"/>
              <a:t>The goal of each Workgroup is to create recommendations for the Department and Board of Regents on what an ideal evaluation system could look like for New York educators.</a:t>
            </a:r>
          </a:p>
          <a:p>
            <a:endParaRPr lang="en-US" dirty="0"/>
          </a:p>
        </p:txBody>
      </p:sp>
      <p:sp>
        <p:nvSpPr>
          <p:cNvPr id="4" name="Slide Number Placeholder 3">
            <a:extLst>
              <a:ext uri="{FF2B5EF4-FFF2-40B4-BE49-F238E27FC236}">
                <a16:creationId xmlns:a16="http://schemas.microsoft.com/office/drawing/2014/main" id="{20527134-4DFB-4617-973F-974DB023A0B9}"/>
              </a:ext>
            </a:extLst>
          </p:cNvPr>
          <p:cNvSpPr>
            <a:spLocks noGrp="1"/>
          </p:cNvSpPr>
          <p:nvPr>
            <p:ph type="sldNum" sz="quarter" idx="10"/>
          </p:nvPr>
        </p:nvSpPr>
        <p:spPr/>
        <p:txBody>
          <a:bodyPr/>
          <a:lstStyle/>
          <a:p>
            <a:fld id="{340B0F11-C858-4A67-977D-3CEA36110CC7}" type="slidenum">
              <a:rPr lang="en-US" altLang="en-US" smtClean="0"/>
              <a:pPr/>
              <a:t>31</a:t>
            </a:fld>
            <a:endParaRPr lang="en-US" altLang="en-US"/>
          </a:p>
        </p:txBody>
      </p:sp>
    </p:spTree>
    <p:extLst>
      <p:ext uri="{BB962C8B-B14F-4D97-AF65-F5344CB8AC3E}">
        <p14:creationId xmlns:p14="http://schemas.microsoft.com/office/powerpoint/2010/main" val="22580117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1995-81E6-48DC-B2AE-173EDF934517}"/>
              </a:ext>
            </a:extLst>
          </p:cNvPr>
          <p:cNvSpPr>
            <a:spLocks noGrp="1"/>
          </p:cNvSpPr>
          <p:nvPr>
            <p:ph type="title"/>
          </p:nvPr>
        </p:nvSpPr>
        <p:spPr/>
        <p:txBody>
          <a:bodyPr/>
          <a:lstStyle/>
          <a:p>
            <a:r>
              <a:rPr lang="en-US" dirty="0">
                <a:solidFill>
                  <a:schemeClr val="tx1"/>
                </a:solidFill>
              </a:rPr>
              <a:t>APPR Workgroups Overview</a:t>
            </a:r>
          </a:p>
        </p:txBody>
      </p:sp>
      <p:sp>
        <p:nvSpPr>
          <p:cNvPr id="3" name="Content Placeholder 2">
            <a:extLst>
              <a:ext uri="{FF2B5EF4-FFF2-40B4-BE49-F238E27FC236}">
                <a16:creationId xmlns:a16="http://schemas.microsoft.com/office/drawing/2014/main" id="{9049A03F-990C-455E-8684-BF5E8FB5DE68}"/>
              </a:ext>
            </a:extLst>
          </p:cNvPr>
          <p:cNvSpPr>
            <a:spLocks noGrp="1"/>
          </p:cNvSpPr>
          <p:nvPr>
            <p:ph idx="1"/>
          </p:nvPr>
        </p:nvSpPr>
        <p:spPr/>
        <p:txBody>
          <a:bodyPr/>
          <a:lstStyle/>
          <a:p>
            <a:pPr lvl="0"/>
            <a:r>
              <a:rPr lang="en-US" dirty="0"/>
              <a:t>Each Workgroup will meet six times between November and March. </a:t>
            </a:r>
          </a:p>
          <a:p>
            <a:pPr lvl="0"/>
            <a:r>
              <a:rPr lang="en-US" dirty="0"/>
              <a:t>The final recommendations from each Workgroup will be presented to the Board of Regents in the early spring of 2019. </a:t>
            </a:r>
          </a:p>
          <a:p>
            <a:endParaRPr lang="en-US" dirty="0"/>
          </a:p>
        </p:txBody>
      </p:sp>
      <p:sp>
        <p:nvSpPr>
          <p:cNvPr id="4" name="Slide Number Placeholder 3">
            <a:extLst>
              <a:ext uri="{FF2B5EF4-FFF2-40B4-BE49-F238E27FC236}">
                <a16:creationId xmlns:a16="http://schemas.microsoft.com/office/drawing/2014/main" id="{B67BD42A-0D09-4101-B298-8AAEFF23147F}"/>
              </a:ext>
            </a:extLst>
          </p:cNvPr>
          <p:cNvSpPr>
            <a:spLocks noGrp="1"/>
          </p:cNvSpPr>
          <p:nvPr>
            <p:ph type="sldNum" sz="quarter" idx="10"/>
          </p:nvPr>
        </p:nvSpPr>
        <p:spPr/>
        <p:txBody>
          <a:bodyPr/>
          <a:lstStyle/>
          <a:p>
            <a:fld id="{340B0F11-C858-4A67-977D-3CEA36110CC7}" type="slidenum">
              <a:rPr lang="en-US" altLang="en-US" smtClean="0"/>
              <a:pPr/>
              <a:t>32</a:t>
            </a:fld>
            <a:endParaRPr lang="en-US" altLang="en-US"/>
          </a:p>
        </p:txBody>
      </p:sp>
    </p:spTree>
    <p:extLst>
      <p:ext uri="{BB962C8B-B14F-4D97-AF65-F5344CB8AC3E}">
        <p14:creationId xmlns:p14="http://schemas.microsoft.com/office/powerpoint/2010/main" val="1932392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0ADB0-9DD3-471B-98CD-C5F937FE41D1}"/>
              </a:ext>
            </a:extLst>
          </p:cNvPr>
          <p:cNvSpPr>
            <a:spLocks noGrp="1"/>
          </p:cNvSpPr>
          <p:nvPr>
            <p:ph type="title"/>
          </p:nvPr>
        </p:nvSpPr>
        <p:spPr/>
        <p:txBody>
          <a:bodyPr/>
          <a:lstStyle/>
          <a:p>
            <a:endParaRPr lang="en-US"/>
          </a:p>
        </p:txBody>
      </p:sp>
      <p:sp>
        <p:nvSpPr>
          <p:cNvPr id="4" name="Slide Number Placeholder 3">
            <a:extLst>
              <a:ext uri="{FF2B5EF4-FFF2-40B4-BE49-F238E27FC236}">
                <a16:creationId xmlns:a16="http://schemas.microsoft.com/office/drawing/2014/main" id="{ACBAE2FD-42DF-4521-A9C9-98DD2C455D7D}"/>
              </a:ext>
            </a:extLst>
          </p:cNvPr>
          <p:cNvSpPr>
            <a:spLocks noGrp="1"/>
          </p:cNvSpPr>
          <p:nvPr>
            <p:ph type="sldNum" sz="quarter" idx="10"/>
          </p:nvPr>
        </p:nvSpPr>
        <p:spPr/>
        <p:txBody>
          <a:bodyPr/>
          <a:lstStyle/>
          <a:p>
            <a:fld id="{340B0F11-C858-4A67-977D-3CEA36110CC7}" type="slidenum">
              <a:rPr lang="en-US" altLang="en-US" smtClean="0"/>
              <a:pPr/>
              <a:t>33</a:t>
            </a:fld>
            <a:endParaRPr lang="en-US" altLang="en-US"/>
          </a:p>
        </p:txBody>
      </p:sp>
      <p:pic>
        <p:nvPicPr>
          <p:cNvPr id="5" name="Content Placeholder 4">
            <a:extLst>
              <a:ext uri="{FF2B5EF4-FFF2-40B4-BE49-F238E27FC236}">
                <a16:creationId xmlns:a16="http://schemas.microsoft.com/office/drawing/2014/main" id="{A9BDB2E1-CD57-4B32-84F6-88CF277929F4}"/>
              </a:ext>
            </a:extLst>
          </p:cNvPr>
          <p:cNvPicPr>
            <a:picLocks noGrp="1"/>
          </p:cNvPicPr>
          <p:nvPr>
            <p:ph idx="1"/>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531106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A5C4F5-49C4-4F0A-98EE-0333DFC43CE5}"/>
              </a:ext>
            </a:extLst>
          </p:cNvPr>
          <p:cNvSpPr>
            <a:spLocks noGrp="1"/>
          </p:cNvSpPr>
          <p:nvPr>
            <p:ph idx="1"/>
          </p:nvPr>
        </p:nvSpPr>
        <p:spPr/>
        <p:txBody>
          <a:bodyPr anchor="ctr"/>
          <a:lstStyle/>
          <a:p>
            <a:pPr marL="0" indent="0" algn="ctr">
              <a:buNone/>
            </a:pPr>
            <a:r>
              <a:rPr lang="en-US" dirty="0"/>
              <a:t>Questions?</a:t>
            </a:r>
          </a:p>
          <a:p>
            <a:pPr marL="0" indent="0" algn="ctr">
              <a:buNone/>
            </a:pPr>
            <a:endParaRPr lang="en-US" dirty="0"/>
          </a:p>
          <a:p>
            <a:pPr marL="0" indent="0" algn="ctr">
              <a:buNone/>
            </a:pPr>
            <a:r>
              <a:rPr lang="en-US" b="0" dirty="0"/>
              <a:t>Contact the office: </a:t>
            </a:r>
            <a:r>
              <a:rPr lang="en-US" b="0" dirty="0">
                <a:hlinkClick r:id="rId2"/>
              </a:rPr>
              <a:t>EducatorEval@nysed.gov</a:t>
            </a:r>
            <a:endParaRPr lang="en-US" b="0" dirty="0"/>
          </a:p>
          <a:p>
            <a:pPr marL="0" indent="0" algn="ctr">
              <a:buNone/>
            </a:pPr>
            <a:r>
              <a:rPr lang="en-US" b="0" dirty="0"/>
              <a:t>Contact me: </a:t>
            </a:r>
            <a:r>
              <a:rPr lang="en-US" b="0" dirty="0">
                <a:hlinkClick r:id="rId3"/>
              </a:rPr>
              <a:t>Alexander.Trikalinos@nysed.gov</a:t>
            </a:r>
            <a:endParaRPr lang="en-US" b="0" dirty="0"/>
          </a:p>
          <a:p>
            <a:pPr marL="0" indent="0" algn="ctr">
              <a:buNone/>
            </a:pPr>
            <a:endParaRPr lang="en-US" b="0" dirty="0"/>
          </a:p>
        </p:txBody>
      </p:sp>
      <p:sp>
        <p:nvSpPr>
          <p:cNvPr id="4" name="Slide Number Placeholder 3">
            <a:extLst>
              <a:ext uri="{FF2B5EF4-FFF2-40B4-BE49-F238E27FC236}">
                <a16:creationId xmlns:a16="http://schemas.microsoft.com/office/drawing/2014/main" id="{97D1AA24-85B5-4ED6-9BE9-F1EB803DFD34}"/>
              </a:ext>
            </a:extLst>
          </p:cNvPr>
          <p:cNvSpPr>
            <a:spLocks noGrp="1"/>
          </p:cNvSpPr>
          <p:nvPr>
            <p:ph type="sldNum" sz="quarter" idx="10"/>
          </p:nvPr>
        </p:nvSpPr>
        <p:spPr/>
        <p:txBody>
          <a:bodyPr/>
          <a:lstStyle/>
          <a:p>
            <a:fld id="{340B0F11-C858-4A67-977D-3CEA36110CC7}" type="slidenum">
              <a:rPr lang="en-US" altLang="en-US" smtClean="0"/>
              <a:pPr/>
              <a:t>34</a:t>
            </a:fld>
            <a:endParaRPr lang="en-US" altLang="en-US"/>
          </a:p>
        </p:txBody>
      </p:sp>
    </p:spTree>
    <p:extLst>
      <p:ext uri="{BB962C8B-B14F-4D97-AF65-F5344CB8AC3E}">
        <p14:creationId xmlns:p14="http://schemas.microsoft.com/office/powerpoint/2010/main" val="98978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4"/>
          <p:cNvSpPr>
            <a:spLocks noGrp="1"/>
          </p:cNvSpPr>
          <p:nvPr>
            <p:ph type="title"/>
          </p:nvPr>
        </p:nvSpPr>
        <p:spPr>
          <a:xfrm>
            <a:off x="412750" y="258763"/>
            <a:ext cx="8426450" cy="847725"/>
          </a:xfrm>
        </p:spPr>
        <p:txBody>
          <a:bodyPr/>
          <a:lstStyle/>
          <a:p>
            <a:r>
              <a:rPr lang="en-US" altLang="en-US" sz="2400" i="1" dirty="0">
                <a:solidFill>
                  <a:schemeClr val="tx1"/>
                </a:solidFill>
              </a:rPr>
              <a:t>Timeline</a:t>
            </a:r>
            <a:br>
              <a:rPr lang="en-US" altLang="en-US" dirty="0">
                <a:solidFill>
                  <a:schemeClr val="tx1"/>
                </a:solidFill>
              </a:rPr>
            </a:br>
            <a:r>
              <a:rPr lang="en-US" altLang="en-US" sz="2800" dirty="0">
                <a:solidFill>
                  <a:schemeClr val="tx1"/>
                </a:solidFill>
              </a:rPr>
              <a:t>New York State’s Evaluation System (cont.)</a:t>
            </a:r>
            <a:endParaRPr lang="en-US" altLang="en-US" dirty="0">
              <a:solidFill>
                <a:schemeClr val="tx1"/>
              </a:solidFill>
            </a:endParaRPr>
          </a:p>
        </p:txBody>
      </p:sp>
      <p:sp>
        <p:nvSpPr>
          <p:cNvPr id="14339"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B61E898-7E01-4CFC-BFCE-23525B74DE27}" type="slidenum">
              <a:rPr lang="en-US" altLang="en-US">
                <a:solidFill>
                  <a:schemeClr val="bg1"/>
                </a:solidFill>
                <a:latin typeface="CartoGothic Std"/>
              </a:rPr>
              <a:pPr eaLnBrk="1" hangingPunct="1"/>
              <a:t>4</a:t>
            </a:fld>
            <a:endParaRPr lang="en-US" altLang="en-US" dirty="0">
              <a:solidFill>
                <a:schemeClr val="bg1"/>
              </a:solidFill>
              <a:latin typeface="CartoGothic Std"/>
            </a:endParaRPr>
          </a:p>
        </p:txBody>
      </p:sp>
      <p:sp>
        <p:nvSpPr>
          <p:cNvPr id="6" name="Content Placeholder 5"/>
          <p:cNvSpPr>
            <a:spLocks noGrp="1"/>
          </p:cNvSpPr>
          <p:nvPr>
            <p:ph idx="1"/>
          </p:nvPr>
        </p:nvSpPr>
        <p:spPr>
          <a:xfrm>
            <a:off x="412750" y="1159242"/>
            <a:ext cx="8045450" cy="5622558"/>
          </a:xfrm>
        </p:spPr>
        <p:txBody>
          <a:bodyPr/>
          <a:lstStyle/>
          <a:p>
            <a:pPr marL="0" indent="0">
              <a:buFontTx/>
              <a:buNone/>
            </a:pPr>
            <a:r>
              <a:rPr lang="en-US" altLang="en-US" sz="1600" dirty="0">
                <a:solidFill>
                  <a:srgbClr val="606060"/>
                </a:solidFill>
              </a:rPr>
              <a:t>2014-15: </a:t>
            </a:r>
          </a:p>
          <a:p>
            <a:r>
              <a:rPr lang="en-US" altLang="en-US" sz="1400" dirty="0">
                <a:solidFill>
                  <a:srgbClr val="606060"/>
                </a:solidFill>
              </a:rPr>
              <a:t>Governor signs Chapter 56 of the Laws of 2015, establishing a revised evaluation system for teachers and principals (Education Law §3012-d).</a:t>
            </a:r>
          </a:p>
          <a:p>
            <a:r>
              <a:rPr lang="en-US" altLang="en-US" sz="1400" dirty="0">
                <a:solidFill>
                  <a:srgbClr val="606060"/>
                </a:solidFill>
              </a:rPr>
              <a:t>All districts are required to have an approved APPR plan under the new statute by November 15, 2015 or to have an approved Hardship Waiver.</a:t>
            </a:r>
          </a:p>
          <a:p>
            <a:pPr marL="0" indent="0">
              <a:buFontTx/>
              <a:buNone/>
            </a:pPr>
            <a:r>
              <a:rPr lang="en-US" altLang="en-US" sz="1600" dirty="0">
                <a:solidFill>
                  <a:srgbClr val="606060"/>
                </a:solidFill>
              </a:rPr>
              <a:t>2015-16: </a:t>
            </a:r>
          </a:p>
          <a:p>
            <a:r>
              <a:rPr lang="en-US" altLang="en-US" sz="1400" dirty="0">
                <a:solidFill>
                  <a:srgbClr val="606060"/>
                </a:solidFill>
              </a:rPr>
              <a:t>18% (n=122) of districts have approved plans under Education Law §3012-d; 82% (n=567) remain under Education Law §3012-c with an approved Hardship Waiver.</a:t>
            </a:r>
          </a:p>
          <a:p>
            <a:r>
              <a:rPr lang="en-US" altLang="en-US" sz="1400" dirty="0">
                <a:solidFill>
                  <a:srgbClr val="606060"/>
                </a:solidFill>
              </a:rPr>
              <a:t>All districts must have an approved APPR plan under Education Law §3012-d by December 31, 2016.</a:t>
            </a:r>
          </a:p>
          <a:p>
            <a:r>
              <a:rPr lang="en-US" altLang="en-US" sz="1400" dirty="0">
                <a:solidFill>
                  <a:srgbClr val="606060"/>
                </a:solidFill>
              </a:rPr>
              <a:t>At its December meeting, the Board of Regents adopts a transition period during which time the results of the grades 3-8 ELA/math State assessments and any State-provided growth scores are to be used for advisory purposes only. Separate transition evaluations that exclude these measures will be provided to affected educators.</a:t>
            </a:r>
          </a:p>
          <a:p>
            <a:pPr marL="0" indent="0">
              <a:buFontTx/>
              <a:buNone/>
            </a:pPr>
            <a:r>
              <a:rPr lang="en-US" altLang="en-US" sz="1600" dirty="0">
                <a:solidFill>
                  <a:srgbClr val="606060"/>
                </a:solidFill>
              </a:rPr>
              <a:t>2016-17: </a:t>
            </a:r>
          </a:p>
          <a:p>
            <a:r>
              <a:rPr lang="en-US" altLang="en-US" sz="1400" dirty="0">
                <a:solidFill>
                  <a:srgbClr val="606060"/>
                </a:solidFill>
              </a:rPr>
              <a:t>First full year of implementation of Education Law §3012-d.</a:t>
            </a:r>
          </a:p>
          <a:p>
            <a:pPr marL="0" indent="0">
              <a:buNone/>
            </a:pPr>
            <a:r>
              <a:rPr lang="en-US" altLang="en-US" sz="1600" dirty="0">
                <a:solidFill>
                  <a:srgbClr val="606060"/>
                </a:solidFill>
              </a:rPr>
              <a:t>2017-18:</a:t>
            </a:r>
          </a:p>
          <a:p>
            <a:r>
              <a:rPr lang="en-US" altLang="en-US" sz="1400" dirty="0">
                <a:solidFill>
                  <a:srgbClr val="606060"/>
                </a:solidFill>
              </a:rPr>
              <a:t>Second full year of implementation of Education Law §3012-d.</a:t>
            </a:r>
          </a:p>
          <a:p>
            <a:r>
              <a:rPr lang="en-US" altLang="en-US" sz="1400" dirty="0">
                <a:solidFill>
                  <a:srgbClr val="606060"/>
                </a:solidFill>
              </a:rPr>
              <a:t>Commissioner’s APPR Survey released to field.</a:t>
            </a:r>
          </a:p>
          <a:p>
            <a:r>
              <a:rPr lang="en-US" altLang="en-US" sz="1400" dirty="0">
                <a:solidFill>
                  <a:srgbClr val="606060"/>
                </a:solidFill>
              </a:rPr>
              <a:t>On November 5, 2018, Board of Regents announces additional one-year extension of APPR Transition Period (through June 2020).</a:t>
            </a:r>
          </a:p>
          <a:p>
            <a:r>
              <a:rPr lang="en-US" altLang="en-US" sz="1400" dirty="0">
                <a:solidFill>
                  <a:srgbClr val="606060"/>
                </a:solidFill>
              </a:rPr>
              <a:t>Regulations will be brought to Board of Regents at its December meeting.</a:t>
            </a:r>
          </a:p>
          <a:p>
            <a:pPr marL="0" indent="0">
              <a:buNone/>
            </a:pPr>
            <a:endParaRPr lang="en-US" altLang="en-US" sz="1400" dirty="0">
              <a:solidFill>
                <a:srgbClr val="606060"/>
              </a:solidFill>
            </a:endParaRPr>
          </a:p>
          <a:p>
            <a:pPr marL="0" indent="0">
              <a:buNone/>
            </a:pPr>
            <a:endParaRPr lang="en-US" altLang="en-US" sz="1400" dirty="0">
              <a:solidFill>
                <a:srgbClr val="606060"/>
              </a:solidFill>
            </a:endParaRPr>
          </a:p>
          <a:p>
            <a:pPr lvl="1"/>
            <a:endParaRPr lang="en-US" altLang="en-US" sz="1200" dirty="0">
              <a:solidFill>
                <a:srgbClr val="606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3BEA14-80CF-43AD-9AF5-6C7F5BE2D2D9}"/>
              </a:ext>
            </a:extLst>
          </p:cNvPr>
          <p:cNvSpPr>
            <a:spLocks noGrp="1"/>
          </p:cNvSpPr>
          <p:nvPr>
            <p:ph idx="1"/>
          </p:nvPr>
        </p:nvSpPr>
        <p:spPr/>
        <p:txBody>
          <a:bodyPr anchor="ctr"/>
          <a:lstStyle/>
          <a:p>
            <a:pPr marL="0" indent="0" algn="ctr">
              <a:buNone/>
            </a:pPr>
            <a:r>
              <a:rPr lang="en-US" dirty="0"/>
              <a:t>Education Law §3012-d APPR Components</a:t>
            </a:r>
          </a:p>
        </p:txBody>
      </p:sp>
      <p:sp>
        <p:nvSpPr>
          <p:cNvPr id="4" name="Slide Number Placeholder 3">
            <a:extLst>
              <a:ext uri="{FF2B5EF4-FFF2-40B4-BE49-F238E27FC236}">
                <a16:creationId xmlns:a16="http://schemas.microsoft.com/office/drawing/2014/main" id="{68B34E9D-5EA7-4467-916A-57BC095D5ECA}"/>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1926399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791200"/>
            <a:ext cx="15621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schemeClr val="bg1"/>
              </a:solidFill>
            </a:endParaRPr>
          </a:p>
        </p:txBody>
      </p:sp>
      <p:sp>
        <p:nvSpPr>
          <p:cNvPr id="12290" name="Slide Number Placeholder 4"/>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60570E-BFD8-4DCD-9FC6-113612D2FF6F}" type="slidenum">
              <a:rPr lang="en-US" altLang="en-US">
                <a:latin typeface="CartoGothic Std"/>
              </a:rPr>
              <a:pPr eaLnBrk="1" hangingPunct="1"/>
              <a:t>6</a:t>
            </a:fld>
            <a:endParaRPr lang="en-US" altLang="en-US">
              <a:latin typeface="CartoGothic Std"/>
            </a:endParaRPr>
          </a:p>
        </p:txBody>
      </p:sp>
      <p:sp>
        <p:nvSpPr>
          <p:cNvPr id="12291" name="Title 4"/>
          <p:cNvSpPr>
            <a:spLocks noGrp="1"/>
          </p:cNvSpPr>
          <p:nvPr>
            <p:ph type="title"/>
          </p:nvPr>
        </p:nvSpPr>
        <p:spPr>
          <a:xfrm>
            <a:off x="412750" y="258763"/>
            <a:ext cx="8121650" cy="847725"/>
          </a:xfrm>
        </p:spPr>
        <p:txBody>
          <a:bodyPr/>
          <a:lstStyle/>
          <a:p>
            <a:pPr algn="l"/>
            <a:r>
              <a:rPr lang="en-US" altLang="en-US" sz="2400" i="1" dirty="0">
                <a:solidFill>
                  <a:schemeClr val="tx1"/>
                </a:solidFill>
              </a:rPr>
              <a:t>Education Law §3012-d</a:t>
            </a:r>
            <a:br>
              <a:rPr lang="en-US" altLang="en-US" dirty="0">
                <a:solidFill>
                  <a:schemeClr val="tx1"/>
                </a:solidFill>
              </a:rPr>
            </a:br>
            <a:r>
              <a:rPr lang="en-US" altLang="en-US" sz="2800" dirty="0">
                <a:solidFill>
                  <a:schemeClr val="tx1"/>
                </a:solidFill>
              </a:rPr>
              <a:t>Components of the APPR Evaluation System</a:t>
            </a:r>
          </a:p>
        </p:txBody>
      </p:sp>
      <p:sp>
        <p:nvSpPr>
          <p:cNvPr id="4" name="Content Placeholder 3"/>
          <p:cNvSpPr>
            <a:spLocks noGrp="1"/>
          </p:cNvSpPr>
          <p:nvPr>
            <p:ph idx="1"/>
          </p:nvPr>
        </p:nvSpPr>
        <p:spPr>
          <a:xfrm>
            <a:off x="457200" y="1157289"/>
            <a:ext cx="8305800" cy="1092200"/>
          </a:xfrm>
        </p:spPr>
        <p:txBody>
          <a:bodyPr/>
          <a:lstStyle/>
          <a:p>
            <a:pPr>
              <a:defRPr/>
            </a:pPr>
            <a:r>
              <a:rPr lang="en-US" sz="1900" dirty="0"/>
              <a:t>Evaluations include educator practice and student learning measures</a:t>
            </a:r>
          </a:p>
          <a:p>
            <a:pPr>
              <a:defRPr/>
            </a:pPr>
            <a:r>
              <a:rPr lang="en-US" sz="1900" dirty="0"/>
              <a:t>Measures result in a single overall educator effectiveness rating</a:t>
            </a:r>
          </a:p>
        </p:txBody>
      </p:sp>
      <p:grpSp>
        <p:nvGrpSpPr>
          <p:cNvPr id="12293" name="Group 21"/>
          <p:cNvGrpSpPr>
            <a:grpSpLocks/>
          </p:cNvGrpSpPr>
          <p:nvPr/>
        </p:nvGrpSpPr>
        <p:grpSpPr bwMode="auto">
          <a:xfrm>
            <a:off x="180975" y="2362200"/>
            <a:ext cx="8782050" cy="3987800"/>
            <a:chOff x="211122" y="2286000"/>
            <a:chExt cx="8780478" cy="3987321"/>
          </a:xfrm>
        </p:grpSpPr>
        <p:grpSp>
          <p:nvGrpSpPr>
            <p:cNvPr id="12294" name="Group 1"/>
            <p:cNvGrpSpPr>
              <a:grpSpLocks/>
            </p:cNvGrpSpPr>
            <p:nvPr/>
          </p:nvGrpSpPr>
          <p:grpSpPr bwMode="auto">
            <a:xfrm>
              <a:off x="228600" y="2286000"/>
              <a:ext cx="8763000" cy="3987321"/>
              <a:chOff x="228600" y="2133600"/>
              <a:chExt cx="8534400" cy="3987321"/>
            </a:xfrm>
          </p:grpSpPr>
          <p:sp>
            <p:nvSpPr>
              <p:cNvPr id="46" name="Rounded Rectangle 8"/>
              <p:cNvSpPr>
                <a:spLocks noChangeArrowheads="1"/>
              </p:cNvSpPr>
              <p:nvPr/>
            </p:nvSpPr>
            <p:spPr bwMode="auto">
              <a:xfrm>
                <a:off x="4607862" y="2514554"/>
                <a:ext cx="1241286" cy="2120645"/>
              </a:xfrm>
              <a:prstGeom prst="roundRect">
                <a:avLst>
                  <a:gd name="adj" fmla="val 16667"/>
                </a:avLst>
              </a:prstGeom>
              <a:solidFill>
                <a:srgbClr val="3D7FA9"/>
              </a:solidFill>
              <a:ln w="9525">
                <a:solidFill>
                  <a:srgbClr val="B6DCDF"/>
                </a:solidFill>
                <a:round/>
                <a:headEnd/>
                <a:tailEnd/>
              </a:ln>
              <a:effectLst>
                <a:outerShdw blurRad="40000" dist="23000" dir="5400000" rotWithShape="0">
                  <a:srgbClr val="808080">
                    <a:alpha val="34998"/>
                  </a:srgbClr>
                </a:outerShdw>
              </a:effectLst>
            </p:spPr>
            <p:txBody>
              <a:bodyPr anchor="ctr"/>
              <a:lstStyle/>
              <a:p>
                <a:pPr algn="ctr" eaLnBrk="0" hangingPunct="0">
                  <a:defRPr/>
                </a:pPr>
                <a:r>
                  <a:rPr lang="en-US" sz="1200" b="1" dirty="0">
                    <a:solidFill>
                      <a:srgbClr val="FFFFFF"/>
                    </a:solidFill>
                    <a:cs typeface="+mn-cs"/>
                  </a:rPr>
                  <a:t>Required Student Performance Measures</a:t>
                </a:r>
              </a:p>
              <a:p>
                <a:pPr algn="ctr" eaLnBrk="0" hangingPunct="0">
                  <a:defRPr/>
                </a:pPr>
                <a:endParaRPr lang="en-US" sz="500" dirty="0">
                  <a:solidFill>
                    <a:srgbClr val="FFFFFF"/>
                  </a:solidFill>
                  <a:cs typeface="+mn-cs"/>
                </a:endParaRPr>
              </a:p>
              <a:p>
                <a:pPr algn="ctr" eaLnBrk="0" hangingPunct="0">
                  <a:defRPr/>
                </a:pPr>
                <a:r>
                  <a:rPr lang="en-US" sz="1000" dirty="0">
                    <a:solidFill>
                      <a:srgbClr val="FFFFFF"/>
                    </a:solidFill>
                    <a:cs typeface="+mn-cs"/>
                  </a:rPr>
                  <a:t>State-provided growth on State assessments or Student Learning Objectives</a:t>
                </a:r>
              </a:p>
            </p:txBody>
          </p:sp>
          <p:sp>
            <p:nvSpPr>
              <p:cNvPr id="47" name="Equal 6"/>
              <p:cNvSpPr>
                <a:spLocks/>
              </p:cNvSpPr>
              <p:nvPr/>
            </p:nvSpPr>
            <p:spPr bwMode="auto">
              <a:xfrm>
                <a:off x="7204823" y="5316156"/>
                <a:ext cx="564221" cy="533336"/>
              </a:xfrm>
              <a:prstGeom prst="rightArrow">
                <a:avLst>
                  <a:gd name="adj1" fmla="val 30007"/>
                  <a:gd name="adj2" fmla="val 50000"/>
                </a:avLst>
              </a:prstGeom>
              <a:solidFill>
                <a:schemeClr val="bg2"/>
              </a:solidFill>
              <a:ln>
                <a:noFill/>
              </a:ln>
              <a:effectLst>
                <a:outerShdw blurRad="40000" dist="23000" dir="5400000" rotWithShape="0">
                  <a:srgbClr val="000000">
                    <a:alpha val="34998"/>
                  </a:srgbClr>
                </a:outerShdw>
              </a:effectLst>
              <a:extLst/>
            </p:spPr>
            <p:txBody>
              <a:bodyPr anchor="ctr"/>
              <a:lstStyle/>
              <a:p>
                <a:pPr eaLnBrk="0" hangingPunct="0">
                  <a:defRPr/>
                </a:pPr>
                <a:endParaRPr lang="en-US" dirty="0">
                  <a:solidFill>
                    <a:srgbClr val="000000"/>
                  </a:solidFill>
                  <a:cs typeface="+mn-cs"/>
                </a:endParaRPr>
              </a:p>
            </p:txBody>
          </p:sp>
          <p:sp>
            <p:nvSpPr>
              <p:cNvPr id="12302" name="TextBox 13"/>
              <p:cNvSpPr txBox="1">
                <a:spLocks noChangeArrowheads="1"/>
              </p:cNvSpPr>
              <p:nvPr/>
            </p:nvSpPr>
            <p:spPr bwMode="auto">
              <a:xfrm>
                <a:off x="4607118" y="2133600"/>
                <a:ext cx="25312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i="1" dirty="0">
                    <a:solidFill>
                      <a:srgbClr val="000000"/>
                    </a:solidFill>
                    <a:ea typeface="MS PGothic" panose="020B0600070205080204" pitchFamily="34" charset="-128"/>
                    <a:cs typeface="Verdana" panose="020B0604030504040204" pitchFamily="34" charset="0"/>
                  </a:rPr>
                  <a:t>Student Learning</a:t>
                </a:r>
              </a:p>
            </p:txBody>
          </p:sp>
          <p:sp>
            <p:nvSpPr>
              <p:cNvPr id="49" name="Rounded Rectangle 11"/>
              <p:cNvSpPr>
                <a:spLocks noChangeArrowheads="1"/>
              </p:cNvSpPr>
              <p:nvPr/>
            </p:nvSpPr>
            <p:spPr bwMode="auto">
              <a:xfrm>
                <a:off x="228582" y="2514554"/>
                <a:ext cx="1279931" cy="2120645"/>
              </a:xfrm>
              <a:prstGeom prst="roundRect">
                <a:avLst>
                  <a:gd name="adj" fmla="val 16667"/>
                </a:avLst>
              </a:prstGeom>
              <a:solidFill>
                <a:srgbClr val="045CAA"/>
              </a:solidFill>
              <a:ln w="9525">
                <a:solidFill>
                  <a:srgbClr val="B6DCDF"/>
                </a:solidFill>
                <a:round/>
                <a:headEnd/>
                <a:tailEnd/>
              </a:ln>
              <a:effectLst>
                <a:outerShdw blurRad="40000" dist="23000" dir="5400000" rotWithShape="0">
                  <a:srgbClr val="808080">
                    <a:alpha val="34998"/>
                  </a:srgbClr>
                </a:outerShdw>
              </a:effectLst>
            </p:spPr>
            <p:txBody>
              <a:bodyPr anchor="ctr"/>
              <a:lstStyle/>
              <a:p>
                <a:pPr algn="ctr" eaLnBrk="0" hangingPunct="0">
                  <a:defRPr/>
                </a:pPr>
                <a:r>
                  <a:rPr lang="en-US" sz="1200" b="1" dirty="0">
                    <a:solidFill>
                      <a:srgbClr val="FFFFFF"/>
                    </a:solidFill>
                    <a:cs typeface="+mn-cs"/>
                  </a:rPr>
                  <a:t>Required</a:t>
                </a:r>
              </a:p>
              <a:p>
                <a:pPr algn="ctr" eaLnBrk="0" hangingPunct="0">
                  <a:defRPr/>
                </a:pPr>
                <a:r>
                  <a:rPr lang="en-US" sz="400" b="1" dirty="0">
                    <a:solidFill>
                      <a:srgbClr val="FFFFFF"/>
                    </a:solidFill>
                    <a:cs typeface="+mn-cs"/>
                  </a:rPr>
                  <a:t> </a:t>
                </a:r>
              </a:p>
              <a:p>
                <a:pPr algn="ctr" eaLnBrk="0" hangingPunct="0">
                  <a:defRPr/>
                </a:pPr>
                <a:r>
                  <a:rPr lang="en-US" sz="1200" b="1" dirty="0">
                    <a:solidFill>
                      <a:srgbClr val="FFFFFF"/>
                    </a:solidFill>
                    <a:cs typeface="+mn-cs"/>
                  </a:rPr>
                  <a:t>Principal/ Administrator Observation</a:t>
                </a:r>
              </a:p>
              <a:p>
                <a:pPr algn="ctr" eaLnBrk="0" hangingPunct="0">
                  <a:defRPr/>
                </a:pPr>
                <a:endParaRPr lang="en-US" sz="400" b="1" dirty="0">
                  <a:solidFill>
                    <a:srgbClr val="FFFFFF"/>
                  </a:solidFill>
                  <a:cs typeface="+mn-cs"/>
                </a:endParaRPr>
              </a:p>
              <a:p>
                <a:pPr algn="ctr" eaLnBrk="0" hangingPunct="0">
                  <a:defRPr/>
                </a:pPr>
                <a:r>
                  <a:rPr lang="en-US" sz="1200" b="1" dirty="0">
                    <a:solidFill>
                      <a:srgbClr val="FFFFFF"/>
                    </a:solidFill>
                    <a:cs typeface="+mn-cs"/>
                  </a:rPr>
                  <a:t>Supervisor/ Administrator School Visits</a:t>
                </a:r>
                <a:r>
                  <a:rPr lang="en-US" sz="1200" dirty="0">
                    <a:solidFill>
                      <a:srgbClr val="FFFFFF"/>
                    </a:solidFill>
                    <a:cs typeface="+mn-cs"/>
                  </a:rPr>
                  <a:t> </a:t>
                </a:r>
                <a:endParaRPr lang="en-US" sz="1200" b="1" dirty="0">
                  <a:solidFill>
                    <a:srgbClr val="FFFFFF"/>
                  </a:solidFill>
                  <a:cs typeface="+mn-cs"/>
                </a:endParaRPr>
              </a:p>
            </p:txBody>
          </p:sp>
          <p:sp>
            <p:nvSpPr>
              <p:cNvPr id="12304" name="TextBox 20"/>
              <p:cNvSpPr txBox="1">
                <a:spLocks noChangeArrowheads="1"/>
              </p:cNvSpPr>
              <p:nvPr/>
            </p:nvSpPr>
            <p:spPr bwMode="auto">
              <a:xfrm>
                <a:off x="228600" y="2133600"/>
                <a:ext cx="37660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i="1" dirty="0">
                    <a:solidFill>
                      <a:srgbClr val="000000"/>
                    </a:solidFill>
                    <a:ea typeface="MS PGothic" panose="020B0600070205080204" pitchFamily="34" charset="-128"/>
                    <a:cs typeface="Verdana" panose="020B0604030504040204" pitchFamily="34" charset="0"/>
                  </a:rPr>
                  <a:t>Educator Practice</a:t>
                </a:r>
              </a:p>
            </p:txBody>
          </p:sp>
          <p:sp>
            <p:nvSpPr>
              <p:cNvPr id="51" name="Rounded Rectangle 13"/>
              <p:cNvSpPr>
                <a:spLocks noChangeArrowheads="1"/>
              </p:cNvSpPr>
              <p:nvPr/>
            </p:nvSpPr>
            <p:spPr bwMode="auto">
              <a:xfrm>
                <a:off x="7799961" y="2503444"/>
                <a:ext cx="963039" cy="3617477"/>
              </a:xfrm>
              <a:prstGeom prst="roundRect">
                <a:avLst>
                  <a:gd name="adj" fmla="val 16667"/>
                </a:avLst>
              </a:prstGeom>
              <a:solidFill>
                <a:srgbClr val="606060"/>
              </a:solidFill>
              <a:ln w="9525">
                <a:solidFill>
                  <a:srgbClr val="B6DCDF"/>
                </a:solidFill>
                <a:round/>
                <a:headEnd/>
                <a:tailEnd/>
              </a:ln>
              <a:effectLst>
                <a:outerShdw blurRad="40000" dist="23000" dir="5400000" rotWithShape="0">
                  <a:srgbClr val="808080">
                    <a:alpha val="34998"/>
                  </a:srgbClr>
                </a:outerShdw>
              </a:effectLst>
            </p:spPr>
            <p:txBody>
              <a:bodyPr anchor="ctr"/>
              <a:lstStyle/>
              <a:p>
                <a:pPr algn="ctr" eaLnBrk="0" hangingPunct="0">
                  <a:defRPr/>
                </a:pPr>
                <a:r>
                  <a:rPr lang="en-US" sz="1600" b="1" dirty="0">
                    <a:solidFill>
                      <a:srgbClr val="FFFFFF"/>
                    </a:solidFill>
                    <a:cs typeface="+mn-cs"/>
                  </a:rPr>
                  <a:t>Overall APPR Rating</a:t>
                </a:r>
              </a:p>
              <a:p>
                <a:pPr algn="ctr" eaLnBrk="0" hangingPunct="0">
                  <a:defRPr/>
                </a:pPr>
                <a:endParaRPr lang="en-US" sz="1100" b="1" dirty="0">
                  <a:solidFill>
                    <a:srgbClr val="FFFFFF"/>
                  </a:solidFill>
                  <a:cs typeface="+mn-cs"/>
                </a:endParaRPr>
              </a:p>
              <a:p>
                <a:pPr algn="ctr" eaLnBrk="0" hangingPunct="0">
                  <a:defRPr/>
                </a:pPr>
                <a:r>
                  <a:rPr lang="en-US" sz="1100" b="1" dirty="0">
                    <a:solidFill>
                      <a:srgbClr val="FFFFFF"/>
                    </a:solidFill>
                    <a:cs typeface="+mn-cs"/>
                  </a:rPr>
                  <a:t>Overall annual evaluation HEDI rating based on both category ratings, as applied to the evaluation matrix</a:t>
                </a:r>
              </a:p>
            </p:txBody>
          </p:sp>
          <p:sp>
            <p:nvSpPr>
              <p:cNvPr id="52" name="Rounded Rectangle 14"/>
              <p:cNvSpPr>
                <a:spLocks noChangeArrowheads="1"/>
              </p:cNvSpPr>
              <p:nvPr/>
            </p:nvSpPr>
            <p:spPr bwMode="auto">
              <a:xfrm>
                <a:off x="5895523" y="2514554"/>
                <a:ext cx="1242831" cy="2120645"/>
              </a:xfrm>
              <a:prstGeom prst="roundRect">
                <a:avLst>
                  <a:gd name="adj" fmla="val 16667"/>
                </a:avLst>
              </a:prstGeom>
              <a:solidFill>
                <a:srgbClr val="3D7FA9">
                  <a:alpha val="58823"/>
                </a:srgbClr>
              </a:solidFill>
              <a:ln w="9525">
                <a:solidFill>
                  <a:srgbClr val="B6DCDF"/>
                </a:solidFill>
                <a:round/>
                <a:headEnd/>
                <a:tailEnd/>
              </a:ln>
              <a:effectLst>
                <a:outerShdw blurRad="40000" dist="23000" dir="5400000" rotWithShape="0">
                  <a:srgbClr val="808080">
                    <a:alpha val="34998"/>
                  </a:srgbClr>
                </a:outerShdw>
              </a:effectLst>
            </p:spPr>
            <p:txBody>
              <a:bodyPr anchor="ctr"/>
              <a:lstStyle/>
              <a:p>
                <a:pPr algn="ctr" eaLnBrk="0" hangingPunct="0">
                  <a:defRPr/>
                </a:pPr>
                <a:r>
                  <a:rPr lang="en-US" sz="1200" b="1" dirty="0">
                    <a:solidFill>
                      <a:srgbClr val="FFFFFF"/>
                    </a:solidFill>
                    <a:cs typeface="+mn-cs"/>
                  </a:rPr>
                  <a:t>Optional Student Performance Measures</a:t>
                </a:r>
              </a:p>
              <a:p>
                <a:pPr algn="ctr" eaLnBrk="0" hangingPunct="0">
                  <a:defRPr/>
                </a:pPr>
                <a:endParaRPr lang="en-US" sz="500" dirty="0">
                  <a:solidFill>
                    <a:srgbClr val="FFFFFF"/>
                  </a:solidFill>
                  <a:cs typeface="+mn-cs"/>
                </a:endParaRPr>
              </a:p>
              <a:p>
                <a:pPr algn="ctr" eaLnBrk="0" hangingPunct="0">
                  <a:defRPr/>
                </a:pPr>
                <a:r>
                  <a:rPr lang="en-US" sz="1000" dirty="0">
                    <a:solidFill>
                      <a:srgbClr val="FFFFFF"/>
                    </a:solidFill>
                    <a:cs typeface="+mn-cs"/>
                  </a:rPr>
                  <a:t>Student growth – rigorous and comparable across classrooms/grade configurations and/or programs</a:t>
                </a:r>
              </a:p>
            </p:txBody>
          </p:sp>
          <p:sp>
            <p:nvSpPr>
              <p:cNvPr id="53" name="TextBox 26"/>
              <p:cNvSpPr txBox="1">
                <a:spLocks noChangeArrowheads="1"/>
              </p:cNvSpPr>
              <p:nvPr/>
            </p:nvSpPr>
            <p:spPr bwMode="auto">
              <a:xfrm>
                <a:off x="3887515" y="5189171"/>
                <a:ext cx="825463" cy="830162"/>
              </a:xfrm>
              <a:prstGeom prst="rect">
                <a:avLst/>
              </a:prstGeom>
              <a:noFill/>
              <a:ln>
                <a:noFill/>
              </a:ln>
              <a:extLst/>
            </p:spPr>
            <p:txBody>
              <a:bodyPr>
                <a:spAutoFit/>
              </a:bodyPr>
              <a:lstStyle>
                <a:lvl1pPr>
                  <a:spcBef>
                    <a:spcPct val="20000"/>
                  </a:spcBef>
                  <a:buChar char="•"/>
                  <a:defRPr sz="2400" b="1">
                    <a:solidFill>
                      <a:srgbClr val="606060"/>
                    </a:solidFill>
                    <a:latin typeface="Arial" pitchFamily="34" charset="0"/>
                    <a:ea typeface="Verdana" pitchFamily="34" charset="0"/>
                    <a:cs typeface="Verdana" pitchFamily="34" charset="0"/>
                  </a:defRPr>
                </a:lvl1pPr>
                <a:lvl2pPr marL="742950" indent="-285750">
                  <a:spcBef>
                    <a:spcPct val="20000"/>
                  </a:spcBef>
                  <a:buSzPct val="50000"/>
                  <a:buFont typeface="Wingdings" pitchFamily="2" charset="2"/>
                  <a:buChar char="¦"/>
                  <a:defRPr sz="2000" b="1">
                    <a:solidFill>
                      <a:srgbClr val="606060"/>
                    </a:solidFill>
                    <a:latin typeface="Arial" pitchFamily="34" charset="0"/>
                    <a:ea typeface="Verdana" pitchFamily="34" charset="0"/>
                    <a:cs typeface="Verdana" pitchFamily="34" charset="0"/>
                  </a:defRPr>
                </a:lvl2pPr>
                <a:lvl3pPr marL="1143000" indent="-228600">
                  <a:spcBef>
                    <a:spcPct val="20000"/>
                  </a:spcBef>
                  <a:buChar char="•"/>
                  <a:defRPr>
                    <a:solidFill>
                      <a:schemeClr val="tx1"/>
                    </a:solidFill>
                    <a:latin typeface="Arial" pitchFamily="34" charset="0"/>
                    <a:ea typeface="Verdana" pitchFamily="34" charset="0"/>
                    <a:cs typeface="Verdana" pitchFamily="34" charset="0"/>
                  </a:defRPr>
                </a:lvl3pPr>
                <a:lvl4pPr marL="1600200" indent="-228600">
                  <a:spcBef>
                    <a:spcPct val="20000"/>
                  </a:spcBef>
                  <a:buChar char="–"/>
                  <a:defRPr sz="1600">
                    <a:solidFill>
                      <a:schemeClr val="tx1"/>
                    </a:solidFill>
                    <a:latin typeface="Arial" pitchFamily="34" charset="0"/>
                    <a:ea typeface="Verdana" pitchFamily="34" charset="0"/>
                    <a:cs typeface="Verdana" pitchFamily="34" charset="0"/>
                  </a:defRPr>
                </a:lvl4pPr>
                <a:lvl5pPr marL="2057400" indent="-228600">
                  <a:spcBef>
                    <a:spcPct val="20000"/>
                  </a:spcBef>
                  <a:buChar char="»"/>
                  <a:defRPr sz="1400">
                    <a:solidFill>
                      <a:schemeClr val="tx1"/>
                    </a:solidFill>
                    <a:latin typeface="Arial" pitchFamily="34" charset="0"/>
                    <a:ea typeface="Verdana" pitchFamily="34" charset="0"/>
                    <a:cs typeface="Verdana" pitchFamily="34" charset="0"/>
                  </a:defRPr>
                </a:lvl5pPr>
                <a:lvl6pPr marL="2514600" indent="-228600" eaLnBrk="0" fontAlgn="base" hangingPunct="0">
                  <a:spcBef>
                    <a:spcPct val="20000"/>
                  </a:spcBef>
                  <a:spcAft>
                    <a:spcPct val="0"/>
                  </a:spcAft>
                  <a:buChar char="»"/>
                  <a:defRPr sz="1400">
                    <a:solidFill>
                      <a:schemeClr val="tx1"/>
                    </a:solidFill>
                    <a:latin typeface="Arial" pitchFamily="34" charset="0"/>
                    <a:ea typeface="Verdana" pitchFamily="34" charset="0"/>
                    <a:cs typeface="Verdana" pitchFamily="34" charset="0"/>
                  </a:defRPr>
                </a:lvl6pPr>
                <a:lvl7pPr marL="2971800" indent="-228600" eaLnBrk="0" fontAlgn="base" hangingPunct="0">
                  <a:spcBef>
                    <a:spcPct val="20000"/>
                  </a:spcBef>
                  <a:spcAft>
                    <a:spcPct val="0"/>
                  </a:spcAft>
                  <a:buChar char="»"/>
                  <a:defRPr sz="1400">
                    <a:solidFill>
                      <a:schemeClr val="tx1"/>
                    </a:solidFill>
                    <a:latin typeface="Arial" pitchFamily="34" charset="0"/>
                    <a:ea typeface="Verdana" pitchFamily="34" charset="0"/>
                    <a:cs typeface="Verdana" pitchFamily="34" charset="0"/>
                  </a:defRPr>
                </a:lvl7pPr>
                <a:lvl8pPr marL="3429000" indent="-228600" eaLnBrk="0" fontAlgn="base" hangingPunct="0">
                  <a:spcBef>
                    <a:spcPct val="20000"/>
                  </a:spcBef>
                  <a:spcAft>
                    <a:spcPct val="0"/>
                  </a:spcAft>
                  <a:buChar char="»"/>
                  <a:defRPr sz="1400">
                    <a:solidFill>
                      <a:schemeClr val="tx1"/>
                    </a:solidFill>
                    <a:latin typeface="Arial" pitchFamily="34" charset="0"/>
                    <a:ea typeface="Verdana" pitchFamily="34" charset="0"/>
                    <a:cs typeface="Verdana" pitchFamily="34" charset="0"/>
                  </a:defRPr>
                </a:lvl8pPr>
                <a:lvl9pPr marL="3886200" indent="-228600" eaLnBrk="0" fontAlgn="base" hangingPunct="0">
                  <a:spcBef>
                    <a:spcPct val="20000"/>
                  </a:spcBef>
                  <a:spcAft>
                    <a:spcPct val="0"/>
                  </a:spcAft>
                  <a:buChar char="»"/>
                  <a:defRPr sz="1400">
                    <a:solidFill>
                      <a:schemeClr val="tx1"/>
                    </a:solidFill>
                    <a:latin typeface="Arial" pitchFamily="34" charset="0"/>
                    <a:ea typeface="Verdana" pitchFamily="34" charset="0"/>
                    <a:cs typeface="Verdana" pitchFamily="34" charset="0"/>
                  </a:defRPr>
                </a:lvl9pPr>
              </a:lstStyle>
              <a:p>
                <a:pPr algn="ctr">
                  <a:spcBef>
                    <a:spcPct val="0"/>
                  </a:spcBef>
                  <a:buFontTx/>
                  <a:buNone/>
                  <a:defRPr/>
                </a:pPr>
                <a:r>
                  <a:rPr lang="en-US" altLang="en-US" sz="4800" b="0" dirty="0">
                    <a:solidFill>
                      <a:schemeClr val="bg2"/>
                    </a:solidFill>
                    <a:effectLst>
                      <a:outerShdw blurRad="38100" dist="38100" dir="2700000" algn="tl">
                        <a:srgbClr val="000000">
                          <a:alpha val="43137"/>
                        </a:srgbClr>
                      </a:outerShdw>
                    </a:effectLst>
                    <a:latin typeface="Arial Black" panose="020B0A04020102020204" pitchFamily="34" charset="0"/>
                    <a:ea typeface="MS PGothic" pitchFamily="34" charset="-128"/>
                  </a:rPr>
                  <a:t>&amp;</a:t>
                </a:r>
              </a:p>
            </p:txBody>
          </p:sp>
          <p:sp>
            <p:nvSpPr>
              <p:cNvPr id="54" name="Right Brace 53"/>
              <p:cNvSpPr/>
              <p:nvPr/>
            </p:nvSpPr>
            <p:spPr>
              <a:xfrm rot="5400000">
                <a:off x="5720726" y="3535034"/>
                <a:ext cx="304763" cy="2530492"/>
              </a:xfrm>
              <a:prstGeom prst="rightBrace">
                <a:avLst/>
              </a:prstGeom>
              <a:ln>
                <a:solidFill>
                  <a:schemeClr val="bg2"/>
                </a:solidFill>
              </a:ln>
              <a:effectLst/>
            </p:spPr>
            <p:style>
              <a:lnRef idx="2">
                <a:schemeClr val="accent1"/>
              </a:lnRef>
              <a:fillRef idx="0">
                <a:schemeClr val="accent1"/>
              </a:fillRef>
              <a:effectRef idx="1">
                <a:schemeClr val="accent1"/>
              </a:effectRef>
              <a:fontRef idx="minor">
                <a:schemeClr val="tx1"/>
              </a:fontRef>
            </p:style>
            <p:txBody>
              <a:bodyPr anchor="ctr"/>
              <a:lstStyle/>
              <a:p>
                <a:pPr algn="ctr" eaLnBrk="0" hangingPunct="0">
                  <a:defRPr/>
                </a:pPr>
                <a:endParaRPr lang="en-US" dirty="0">
                  <a:solidFill>
                    <a:srgbClr val="000000"/>
                  </a:solidFill>
                </a:endParaRPr>
              </a:p>
            </p:txBody>
          </p:sp>
        </p:grpSp>
        <p:sp>
          <p:nvSpPr>
            <p:cNvPr id="24" name="Rounded Rectangle 8"/>
            <p:cNvSpPr>
              <a:spLocks noChangeArrowheads="1"/>
            </p:cNvSpPr>
            <p:nvPr/>
          </p:nvSpPr>
          <p:spPr bwMode="auto">
            <a:xfrm>
              <a:off x="4726752" y="5195538"/>
              <a:ext cx="2599860" cy="1077783"/>
            </a:xfrm>
            <a:prstGeom prst="roundRect">
              <a:avLst>
                <a:gd name="adj" fmla="val 16667"/>
              </a:avLst>
            </a:prstGeom>
            <a:solidFill>
              <a:schemeClr val="bg2">
                <a:lumMod val="75000"/>
              </a:schemeClr>
            </a:solidFill>
            <a:ln w="9525">
              <a:solidFill>
                <a:srgbClr val="B6DCDF"/>
              </a:solidFill>
              <a:round/>
              <a:headEnd/>
              <a:tailEnd/>
            </a:ln>
            <a:effectLst>
              <a:outerShdw blurRad="40000" dist="23000" dir="5400000" rotWithShape="0">
                <a:srgbClr val="808080">
                  <a:alpha val="34998"/>
                </a:srgbClr>
              </a:outerShdw>
            </a:effectLst>
          </p:spPr>
          <p:txBody>
            <a:bodyPr anchor="ctr"/>
            <a:lstStyle/>
            <a:p>
              <a:pPr algn="ctr" eaLnBrk="0" hangingPunct="0">
                <a:defRPr/>
              </a:pPr>
              <a:r>
                <a:rPr lang="en-US" sz="1400" b="1" dirty="0">
                  <a:solidFill>
                    <a:srgbClr val="FFFFFF"/>
                  </a:solidFill>
                  <a:cs typeface="+mn-cs"/>
                </a:rPr>
                <a:t>Student Performance Category Rating</a:t>
              </a:r>
              <a:endParaRPr lang="en-US" sz="1400" dirty="0">
                <a:solidFill>
                  <a:srgbClr val="FFFFFF"/>
                </a:solidFill>
                <a:cs typeface="+mn-cs"/>
              </a:endParaRPr>
            </a:p>
            <a:p>
              <a:pPr algn="ctr" eaLnBrk="0" hangingPunct="0">
                <a:defRPr/>
              </a:pPr>
              <a:endParaRPr lang="en-US" sz="500" dirty="0">
                <a:solidFill>
                  <a:srgbClr val="FFFFFF"/>
                </a:solidFill>
                <a:cs typeface="+mn-cs"/>
              </a:endParaRPr>
            </a:p>
            <a:p>
              <a:pPr algn="ctr" eaLnBrk="0" hangingPunct="0">
                <a:defRPr/>
              </a:pPr>
              <a:r>
                <a:rPr lang="en-US" sz="1000" dirty="0">
                  <a:solidFill>
                    <a:srgbClr val="FFFFFF"/>
                  </a:solidFill>
                  <a:cs typeface="+mn-cs"/>
                </a:rPr>
                <a:t>Combined required and optional subcomponents, per weighting indicated in approved APPR plan.</a:t>
              </a:r>
              <a:endParaRPr lang="en-US" sz="1000" b="1" dirty="0">
                <a:solidFill>
                  <a:srgbClr val="FFFFFF"/>
                </a:solidFill>
                <a:cs typeface="+mn-cs"/>
              </a:endParaRPr>
            </a:p>
          </p:txBody>
        </p:sp>
        <p:sp>
          <p:nvSpPr>
            <p:cNvPr id="25" name="Rounded Rectangle 11"/>
            <p:cNvSpPr>
              <a:spLocks noChangeArrowheads="1"/>
            </p:cNvSpPr>
            <p:nvPr/>
          </p:nvSpPr>
          <p:spPr bwMode="auto">
            <a:xfrm>
              <a:off x="211122" y="5181252"/>
              <a:ext cx="3883918" cy="1077784"/>
            </a:xfrm>
            <a:prstGeom prst="roundRect">
              <a:avLst>
                <a:gd name="adj" fmla="val 16667"/>
              </a:avLst>
            </a:prstGeom>
            <a:solidFill>
              <a:schemeClr val="bg2">
                <a:lumMod val="75000"/>
              </a:schemeClr>
            </a:solidFill>
            <a:ln w="9525">
              <a:solidFill>
                <a:srgbClr val="B6DCDF"/>
              </a:solidFill>
              <a:round/>
              <a:headEnd/>
              <a:tailEnd/>
            </a:ln>
            <a:effectLst>
              <a:outerShdw blurRad="40000" dist="23000" dir="5400000" rotWithShape="0">
                <a:srgbClr val="808080">
                  <a:alpha val="34998"/>
                </a:srgbClr>
              </a:outerShdw>
            </a:effectLst>
          </p:spPr>
          <p:txBody>
            <a:bodyPr anchor="ctr"/>
            <a:lstStyle/>
            <a:p>
              <a:pPr algn="ctr" eaLnBrk="0" hangingPunct="0">
                <a:defRPr/>
              </a:pPr>
              <a:r>
                <a:rPr lang="en-US" sz="1400" b="1" dirty="0">
                  <a:solidFill>
                    <a:srgbClr val="FFFFFF"/>
                  </a:solidFill>
                  <a:cs typeface="+mn-cs"/>
                </a:rPr>
                <a:t>Teacher Observation/Principal School Visit Category Rating</a:t>
              </a:r>
            </a:p>
            <a:p>
              <a:pPr algn="ctr" eaLnBrk="0" hangingPunct="0">
                <a:defRPr/>
              </a:pPr>
              <a:endParaRPr lang="en-US" sz="500" dirty="0">
                <a:solidFill>
                  <a:srgbClr val="FFFFFF"/>
                </a:solidFill>
                <a:cs typeface="+mn-cs"/>
              </a:endParaRPr>
            </a:p>
            <a:p>
              <a:pPr algn="ctr" eaLnBrk="0" hangingPunct="0">
                <a:defRPr/>
              </a:pPr>
              <a:r>
                <a:rPr lang="en-US" sz="1000" dirty="0">
                  <a:solidFill>
                    <a:srgbClr val="FFFFFF"/>
                  </a:solidFill>
                  <a:cs typeface="+mn-cs"/>
                </a:rPr>
                <a:t>Evidence-based observations/school visits.</a:t>
              </a:r>
            </a:p>
            <a:p>
              <a:pPr algn="ctr" eaLnBrk="0" hangingPunct="0">
                <a:defRPr/>
              </a:pPr>
              <a:r>
                <a:rPr lang="en-US" sz="1000" dirty="0">
                  <a:solidFill>
                    <a:srgbClr val="FFFFFF"/>
                  </a:solidFill>
                  <a:cs typeface="+mn-cs"/>
                </a:rPr>
                <a:t>Combined required and optional subcomponents, per weighting indicated in approved APPR plan.</a:t>
              </a:r>
            </a:p>
          </p:txBody>
        </p:sp>
        <p:sp>
          <p:nvSpPr>
            <p:cNvPr id="26" name="Rounded Rectangle 11"/>
            <p:cNvSpPr>
              <a:spLocks noChangeArrowheads="1"/>
            </p:cNvSpPr>
            <p:nvPr/>
          </p:nvSpPr>
          <p:spPr bwMode="auto">
            <a:xfrm>
              <a:off x="1590413" y="2666954"/>
              <a:ext cx="1228505" cy="2120645"/>
            </a:xfrm>
            <a:prstGeom prst="roundRect">
              <a:avLst>
                <a:gd name="adj" fmla="val 16667"/>
              </a:avLst>
            </a:prstGeom>
            <a:solidFill>
              <a:srgbClr val="045CAA"/>
            </a:solidFill>
            <a:ln w="9525">
              <a:solidFill>
                <a:srgbClr val="B6DCDF"/>
              </a:solidFill>
              <a:round/>
              <a:headEnd/>
              <a:tailEnd/>
            </a:ln>
            <a:effectLst>
              <a:outerShdw blurRad="40000" dist="23000" dir="5400000" rotWithShape="0">
                <a:srgbClr val="808080">
                  <a:alpha val="34998"/>
                </a:srgbClr>
              </a:outerShdw>
            </a:effectLst>
          </p:spPr>
          <p:txBody>
            <a:bodyPr anchor="ctr"/>
            <a:lstStyle/>
            <a:p>
              <a:pPr algn="ctr" eaLnBrk="0" hangingPunct="0">
                <a:defRPr/>
              </a:pPr>
              <a:r>
                <a:rPr lang="en-US" sz="1200" b="1" dirty="0">
                  <a:solidFill>
                    <a:srgbClr val="FFFFFF"/>
                  </a:solidFill>
                  <a:cs typeface="+mn-cs"/>
                </a:rPr>
                <a:t>Required</a:t>
              </a:r>
            </a:p>
            <a:p>
              <a:pPr algn="ctr" eaLnBrk="0" hangingPunct="0">
                <a:defRPr/>
              </a:pPr>
              <a:r>
                <a:rPr lang="en-US" sz="400" b="1" dirty="0">
                  <a:solidFill>
                    <a:srgbClr val="FFFFFF"/>
                  </a:solidFill>
                  <a:cs typeface="+mn-cs"/>
                </a:rPr>
                <a:t> </a:t>
              </a:r>
            </a:p>
            <a:p>
              <a:pPr algn="ctr" eaLnBrk="0" hangingPunct="0">
                <a:defRPr/>
              </a:pPr>
              <a:r>
                <a:rPr lang="en-US" sz="1200" b="1" dirty="0">
                  <a:solidFill>
                    <a:srgbClr val="FFFFFF"/>
                  </a:solidFill>
                  <a:cs typeface="+mn-cs"/>
                </a:rPr>
                <a:t>Independent Evaluator Observation/School Visits</a:t>
              </a:r>
              <a:r>
                <a:rPr lang="en-US" sz="1200" dirty="0">
                  <a:solidFill>
                    <a:srgbClr val="FFFFFF"/>
                  </a:solidFill>
                  <a:cs typeface="+mn-cs"/>
                </a:rPr>
                <a:t> </a:t>
              </a:r>
              <a:endParaRPr lang="en-US" sz="1200" b="1" dirty="0">
                <a:solidFill>
                  <a:srgbClr val="FFFFFF"/>
                </a:solidFill>
                <a:cs typeface="+mn-cs"/>
              </a:endParaRPr>
            </a:p>
          </p:txBody>
        </p:sp>
        <p:sp>
          <p:nvSpPr>
            <p:cNvPr id="44" name="Rounded Rectangle 11"/>
            <p:cNvSpPr>
              <a:spLocks noChangeArrowheads="1"/>
            </p:cNvSpPr>
            <p:nvPr/>
          </p:nvSpPr>
          <p:spPr bwMode="auto">
            <a:xfrm>
              <a:off x="2866535" y="2666954"/>
              <a:ext cx="1228505" cy="2120645"/>
            </a:xfrm>
            <a:prstGeom prst="roundRect">
              <a:avLst>
                <a:gd name="adj" fmla="val 16667"/>
              </a:avLst>
            </a:prstGeom>
            <a:solidFill>
              <a:srgbClr val="87B9E3"/>
            </a:solidFill>
            <a:ln w="9525">
              <a:solidFill>
                <a:srgbClr val="B6DCDF"/>
              </a:solidFill>
              <a:round/>
              <a:headEnd/>
              <a:tailEnd/>
            </a:ln>
            <a:effectLst>
              <a:outerShdw blurRad="40000" dist="23000" dir="5400000" rotWithShape="0">
                <a:srgbClr val="808080">
                  <a:alpha val="34998"/>
                </a:srgbClr>
              </a:outerShdw>
            </a:effectLst>
          </p:spPr>
          <p:txBody>
            <a:bodyPr anchor="ctr"/>
            <a:lstStyle/>
            <a:p>
              <a:pPr algn="ctr" eaLnBrk="0" hangingPunct="0">
                <a:defRPr/>
              </a:pPr>
              <a:r>
                <a:rPr lang="en-US" sz="1200" b="1" dirty="0">
                  <a:solidFill>
                    <a:srgbClr val="FFFFFF"/>
                  </a:solidFill>
                  <a:cs typeface="+mn-cs"/>
                </a:rPr>
                <a:t>Optional </a:t>
              </a:r>
            </a:p>
            <a:p>
              <a:pPr algn="ctr" eaLnBrk="0" hangingPunct="0">
                <a:defRPr/>
              </a:pPr>
              <a:endParaRPr lang="en-US" sz="400" b="1" dirty="0">
                <a:solidFill>
                  <a:srgbClr val="FFFFFF"/>
                </a:solidFill>
                <a:cs typeface="+mn-cs"/>
              </a:endParaRPr>
            </a:p>
            <a:p>
              <a:pPr algn="ctr" eaLnBrk="0" hangingPunct="0">
                <a:defRPr/>
              </a:pPr>
              <a:r>
                <a:rPr lang="en-US" sz="1200" b="1" dirty="0">
                  <a:solidFill>
                    <a:srgbClr val="FFFFFF"/>
                  </a:solidFill>
                  <a:cs typeface="+mn-cs"/>
                </a:rPr>
                <a:t>Peer Observation/School Visits</a:t>
              </a:r>
              <a:r>
                <a:rPr lang="en-US" sz="1200" dirty="0">
                  <a:solidFill>
                    <a:srgbClr val="FFFFFF"/>
                  </a:solidFill>
                  <a:cs typeface="+mn-cs"/>
                </a:rPr>
                <a:t> </a:t>
              </a:r>
              <a:endParaRPr lang="en-US" sz="1200" b="1" dirty="0">
                <a:solidFill>
                  <a:srgbClr val="FFFFFF"/>
                </a:solidFill>
                <a:cs typeface="+mn-cs"/>
              </a:endParaRPr>
            </a:p>
          </p:txBody>
        </p:sp>
        <p:sp>
          <p:nvSpPr>
            <p:cNvPr id="45" name="Right Brace 44"/>
            <p:cNvSpPr/>
            <p:nvPr/>
          </p:nvSpPr>
          <p:spPr bwMode="auto">
            <a:xfrm rot="5400000">
              <a:off x="2009429" y="3019451"/>
              <a:ext cx="304763" cy="3866458"/>
            </a:xfrm>
            <a:prstGeom prst="rightBrace">
              <a:avLst/>
            </a:prstGeom>
            <a:ln>
              <a:solidFill>
                <a:schemeClr val="bg2"/>
              </a:solidFill>
            </a:ln>
            <a:effectLst/>
          </p:spPr>
          <p:style>
            <a:lnRef idx="2">
              <a:schemeClr val="accent1"/>
            </a:lnRef>
            <a:fillRef idx="0">
              <a:schemeClr val="accent1"/>
            </a:fillRef>
            <a:effectRef idx="1">
              <a:schemeClr val="accent1"/>
            </a:effectRef>
            <a:fontRef idx="minor">
              <a:schemeClr val="tx1"/>
            </a:fontRef>
          </p:style>
          <p:txBody>
            <a:bodyPr anchor="ctr"/>
            <a:lstStyle/>
            <a:p>
              <a:pPr algn="ctr" eaLnBrk="0" hangingPunct="0">
                <a:defRPr/>
              </a:pPr>
              <a:endParaRPr lang="en-US" dirty="0">
                <a:solidFill>
                  <a:srgbClr val="000000"/>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732CE-737F-4E12-AEBD-361F93CEFAA5}"/>
              </a:ext>
            </a:extLst>
          </p:cNvPr>
          <p:cNvSpPr>
            <a:spLocks noGrp="1"/>
          </p:cNvSpPr>
          <p:nvPr>
            <p:ph type="title"/>
          </p:nvPr>
        </p:nvSpPr>
        <p:spPr/>
        <p:txBody>
          <a:bodyPr/>
          <a:lstStyle/>
          <a:p>
            <a:pPr algn="l"/>
            <a:r>
              <a:rPr lang="en-US" altLang="en-US" sz="2400" i="1" dirty="0">
                <a:solidFill>
                  <a:schemeClr val="tx1"/>
                </a:solidFill>
              </a:rPr>
              <a:t>Education Law §3012-d</a:t>
            </a:r>
            <a:br>
              <a:rPr lang="en-US" altLang="en-US" dirty="0">
                <a:solidFill>
                  <a:schemeClr val="tx1"/>
                </a:solidFill>
              </a:rPr>
            </a:br>
            <a:r>
              <a:rPr lang="en-US" altLang="en-US" sz="2800" dirty="0">
                <a:solidFill>
                  <a:schemeClr val="tx1"/>
                </a:solidFill>
              </a:rPr>
              <a:t>Components of the APPR Evaluation System</a:t>
            </a:r>
            <a:endParaRPr lang="en-US" dirty="0">
              <a:solidFill>
                <a:schemeClr val="tx1"/>
              </a:solidFill>
            </a:endParaRPr>
          </a:p>
        </p:txBody>
      </p:sp>
      <p:sp>
        <p:nvSpPr>
          <p:cNvPr id="3" name="Content Placeholder 2">
            <a:extLst>
              <a:ext uri="{FF2B5EF4-FFF2-40B4-BE49-F238E27FC236}">
                <a16:creationId xmlns:a16="http://schemas.microsoft.com/office/drawing/2014/main" id="{7ADB0A1C-DB86-4B44-A849-0239CA4A76C0}"/>
              </a:ext>
            </a:extLst>
          </p:cNvPr>
          <p:cNvSpPr>
            <a:spLocks noGrp="1"/>
          </p:cNvSpPr>
          <p:nvPr>
            <p:ph idx="1"/>
          </p:nvPr>
        </p:nvSpPr>
        <p:spPr/>
        <p:txBody>
          <a:bodyPr/>
          <a:lstStyle/>
          <a:p>
            <a:r>
              <a:rPr lang="en-US" dirty="0"/>
              <a:t>The overall APPR rating is determined by the statutory matrix:</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3693240-A6E4-484E-AD62-495C0906AEC1}"/>
              </a:ext>
            </a:extLst>
          </p:cNvPr>
          <p:cNvSpPr>
            <a:spLocks noGrp="1"/>
          </p:cNvSpPr>
          <p:nvPr>
            <p:ph type="sldNum" sz="quarter" idx="10"/>
          </p:nvPr>
        </p:nvSpPr>
        <p:spPr/>
        <p:txBody>
          <a:bodyPr/>
          <a:lstStyle/>
          <a:p>
            <a:fld id="{340B0F11-C858-4A67-977D-3CEA36110CC7}" type="slidenum">
              <a:rPr lang="en-US" altLang="en-US" smtClean="0">
                <a:solidFill>
                  <a:schemeClr val="tx1"/>
                </a:solidFill>
              </a:rPr>
              <a:pPr/>
              <a:t>7</a:t>
            </a:fld>
            <a:endParaRPr lang="en-US" altLang="en-US" dirty="0">
              <a:solidFill>
                <a:schemeClr val="tx1"/>
              </a:solidFill>
            </a:endParaRPr>
          </a:p>
        </p:txBody>
      </p:sp>
      <p:graphicFrame>
        <p:nvGraphicFramePr>
          <p:cNvPr id="5" name="Table 4">
            <a:extLst>
              <a:ext uri="{FF2B5EF4-FFF2-40B4-BE49-F238E27FC236}">
                <a16:creationId xmlns:a16="http://schemas.microsoft.com/office/drawing/2014/main" id="{8A9F040F-3F86-4BC8-88F3-709FEA18BD15}"/>
              </a:ext>
            </a:extLst>
          </p:cNvPr>
          <p:cNvGraphicFramePr>
            <a:graphicFrameLocks noGrp="1"/>
          </p:cNvGraphicFramePr>
          <p:nvPr>
            <p:extLst>
              <p:ext uri="{D42A27DB-BD31-4B8C-83A1-F6EECF244321}">
                <p14:modId xmlns:p14="http://schemas.microsoft.com/office/powerpoint/2010/main" val="1189918087"/>
              </p:ext>
            </p:extLst>
          </p:nvPr>
        </p:nvGraphicFramePr>
        <p:xfrm>
          <a:off x="838200" y="2114189"/>
          <a:ext cx="7086600" cy="4123056"/>
        </p:xfrm>
        <a:graphic>
          <a:graphicData uri="http://schemas.openxmlformats.org/drawingml/2006/table">
            <a:tbl>
              <a:tblPr firstRow="1" firstCol="1" bandRow="1"/>
              <a:tblGrid>
                <a:gridCol w="1603486">
                  <a:extLst>
                    <a:ext uri="{9D8B030D-6E8A-4147-A177-3AD203B41FA5}">
                      <a16:colId xmlns:a16="http://schemas.microsoft.com/office/drawing/2014/main" val="1963325939"/>
                    </a:ext>
                  </a:extLst>
                </a:gridCol>
                <a:gridCol w="1603486">
                  <a:extLst>
                    <a:ext uri="{9D8B030D-6E8A-4147-A177-3AD203B41FA5}">
                      <a16:colId xmlns:a16="http://schemas.microsoft.com/office/drawing/2014/main" val="4210797307"/>
                    </a:ext>
                  </a:extLst>
                </a:gridCol>
                <a:gridCol w="969907">
                  <a:extLst>
                    <a:ext uri="{9D8B030D-6E8A-4147-A177-3AD203B41FA5}">
                      <a16:colId xmlns:a16="http://schemas.microsoft.com/office/drawing/2014/main" val="523036756"/>
                    </a:ext>
                  </a:extLst>
                </a:gridCol>
                <a:gridCol w="969907">
                  <a:extLst>
                    <a:ext uri="{9D8B030D-6E8A-4147-A177-3AD203B41FA5}">
                      <a16:colId xmlns:a16="http://schemas.microsoft.com/office/drawing/2014/main" val="1223266562"/>
                    </a:ext>
                  </a:extLst>
                </a:gridCol>
                <a:gridCol w="969907">
                  <a:extLst>
                    <a:ext uri="{9D8B030D-6E8A-4147-A177-3AD203B41FA5}">
                      <a16:colId xmlns:a16="http://schemas.microsoft.com/office/drawing/2014/main" val="125943588"/>
                    </a:ext>
                  </a:extLst>
                </a:gridCol>
                <a:gridCol w="969907">
                  <a:extLst>
                    <a:ext uri="{9D8B030D-6E8A-4147-A177-3AD203B41FA5}">
                      <a16:colId xmlns:a16="http://schemas.microsoft.com/office/drawing/2014/main" val="4091152888"/>
                    </a:ext>
                  </a:extLst>
                </a:gridCol>
              </a:tblGrid>
              <a:tr h="655034">
                <a:tc gridSpan="2">
                  <a:txBody>
                    <a:bodyPr/>
                    <a:lstStyle/>
                    <a:p>
                      <a:endParaRPr lang="en-US" sz="1000">
                        <a:effectLst/>
                        <a:latin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gridSpan="4">
                  <a:txBody>
                    <a:bodyPr/>
                    <a:lstStyle/>
                    <a:p>
                      <a:pPr marL="0" marR="0" indent="457200">
                        <a:lnSpc>
                          <a:spcPct val="200000"/>
                        </a:lnSpc>
                        <a:spcBef>
                          <a:spcPts val="0"/>
                        </a:spcBef>
                        <a:spcAft>
                          <a:spcPts val="0"/>
                        </a:spcAft>
                      </a:pPr>
                      <a:r>
                        <a:rPr lang="en-US" sz="1200" b="1" u="sng">
                          <a:effectLst/>
                          <a:latin typeface="Times New Roman" panose="02020603050405020304" pitchFamily="18" charset="0"/>
                          <a:ea typeface="Times New Roman" panose="02020603050405020304" pitchFamily="18" charset="0"/>
                        </a:rPr>
                        <a:t>Observation/School Visit</a:t>
                      </a:r>
                      <a:endParaRPr lang="en-US" sz="1200">
                        <a:effectLst/>
                        <a:latin typeface="Times New Roman" panose="02020603050405020304" pitchFamily="18" charset="0"/>
                        <a:ea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96900335"/>
                  </a:ext>
                </a:extLst>
              </a:tr>
              <a:tr h="847886">
                <a:tc>
                  <a:txBody>
                    <a:bodyPr/>
                    <a:lstStyle/>
                    <a:p>
                      <a:endParaRPr lang="en-US" sz="1000">
                        <a:effectLst/>
                        <a:latin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endParaRPr lang="en-US" sz="1000">
                        <a:effectLst/>
                        <a:latin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spcBef>
                          <a:spcPts val="0"/>
                        </a:spcBef>
                        <a:spcAft>
                          <a:spcPts val="0"/>
                        </a:spcAft>
                      </a:pPr>
                      <a:r>
                        <a:rPr lang="en-US" sz="1200" u="sng">
                          <a:effectLst/>
                          <a:latin typeface="Times New Roman" panose="02020603050405020304" pitchFamily="18" charset="0"/>
                          <a:ea typeface="Times New Roman" panose="02020603050405020304" pitchFamily="18" charset="0"/>
                        </a:rPr>
                        <a:t>Highly Effective (H)</a:t>
                      </a:r>
                      <a:endParaRPr lang="en-US" sz="1200">
                        <a:effectLst/>
                        <a:latin typeface="Times New Roman" panose="02020603050405020304" pitchFamily="18" charset="0"/>
                        <a:ea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spcBef>
                          <a:spcPts val="0"/>
                        </a:spcBef>
                        <a:spcAft>
                          <a:spcPts val="0"/>
                        </a:spcAft>
                      </a:pPr>
                      <a:r>
                        <a:rPr lang="en-US" sz="1200" u="sng">
                          <a:effectLst/>
                          <a:latin typeface="Times New Roman" panose="02020603050405020304" pitchFamily="18" charset="0"/>
                          <a:ea typeface="Times New Roman" panose="02020603050405020304" pitchFamily="18" charset="0"/>
                        </a:rPr>
                        <a:t>Effective</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u="sng">
                          <a:effectLst/>
                          <a:latin typeface="Times New Roman" panose="02020603050405020304" pitchFamily="18" charset="0"/>
                          <a:ea typeface="Times New Roman" panose="02020603050405020304" pitchFamily="18" charset="0"/>
                        </a:rPr>
                        <a:t>(E)</a:t>
                      </a:r>
                      <a:endParaRPr lang="en-US" sz="1200">
                        <a:effectLst/>
                        <a:latin typeface="Times New Roman" panose="02020603050405020304" pitchFamily="18" charset="0"/>
                        <a:ea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spcBef>
                          <a:spcPts val="0"/>
                        </a:spcBef>
                        <a:spcAft>
                          <a:spcPts val="0"/>
                        </a:spcAft>
                      </a:pPr>
                      <a:r>
                        <a:rPr lang="en-US" sz="1200" u="sng">
                          <a:effectLst/>
                          <a:latin typeface="Times New Roman" panose="02020603050405020304" pitchFamily="18" charset="0"/>
                          <a:ea typeface="Times New Roman" panose="02020603050405020304" pitchFamily="18" charset="0"/>
                        </a:rPr>
                        <a:t>Developing</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u="sng">
                          <a:effectLst/>
                          <a:latin typeface="Times New Roman" panose="02020603050405020304" pitchFamily="18" charset="0"/>
                          <a:ea typeface="Times New Roman" panose="02020603050405020304" pitchFamily="18" charset="0"/>
                        </a:rPr>
                        <a:t>(D)</a:t>
                      </a:r>
                      <a:endParaRPr lang="en-US" sz="1200">
                        <a:effectLst/>
                        <a:latin typeface="Times New Roman" panose="02020603050405020304" pitchFamily="18" charset="0"/>
                        <a:ea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spcBef>
                          <a:spcPts val="0"/>
                        </a:spcBef>
                        <a:spcAft>
                          <a:spcPts val="0"/>
                        </a:spcAft>
                      </a:pPr>
                      <a:r>
                        <a:rPr lang="en-US" sz="1200" u="sng">
                          <a:effectLst/>
                          <a:latin typeface="Times New Roman" panose="02020603050405020304" pitchFamily="18" charset="0"/>
                          <a:ea typeface="Times New Roman" panose="02020603050405020304" pitchFamily="18" charset="0"/>
                        </a:rPr>
                        <a:t>Ineffective</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u="sng">
                          <a:effectLst/>
                          <a:latin typeface="Times New Roman" panose="02020603050405020304" pitchFamily="18" charset="0"/>
                          <a:ea typeface="Times New Roman" panose="02020603050405020304" pitchFamily="18" charset="0"/>
                        </a:rPr>
                        <a:t>(I)</a:t>
                      </a:r>
                      <a:endParaRPr lang="en-US" sz="1200">
                        <a:effectLst/>
                        <a:latin typeface="Times New Roman" panose="02020603050405020304" pitchFamily="18" charset="0"/>
                        <a:ea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extLst>
                  <a:ext uri="{0D108BD9-81ED-4DB2-BD59-A6C34878D82A}">
                    <a16:rowId xmlns:a16="http://schemas.microsoft.com/office/drawing/2014/main" val="2135656268"/>
                  </a:ext>
                </a:extLst>
              </a:tr>
              <a:tr h="655034">
                <a:tc rowSpan="4">
                  <a:txBody>
                    <a:bodyPr/>
                    <a:lstStyle/>
                    <a:p>
                      <a:pPr marL="0" marR="0" indent="457200" algn="ctr">
                        <a:lnSpc>
                          <a:spcPct val="200000"/>
                        </a:lnSpc>
                        <a:spcBef>
                          <a:spcPts val="0"/>
                        </a:spcBef>
                        <a:spcAft>
                          <a:spcPts val="0"/>
                        </a:spcAft>
                      </a:pPr>
                      <a:r>
                        <a:rPr lang="en-US" sz="1200" b="1" u="sng">
                          <a:effectLst/>
                          <a:latin typeface="Times New Roman" panose="02020603050405020304" pitchFamily="18" charset="0"/>
                          <a:ea typeface="Times New Roman" panose="02020603050405020304" pitchFamily="18" charset="0"/>
                        </a:rPr>
                        <a:t>Student Performance</a:t>
                      </a:r>
                      <a:endParaRPr lang="en-US" sz="1200">
                        <a:effectLst/>
                        <a:latin typeface="Times New Roman" panose="02020603050405020304" pitchFamily="18" charset="0"/>
                        <a:ea typeface="Times New Roman" panose="02020603050405020304" pitchFamily="18" charset="0"/>
                      </a:endParaRPr>
                    </a:p>
                  </a:txBody>
                  <a:tcPr marL="68580" marR="68580" marT="9525"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nSpc>
                          <a:spcPct val="200000"/>
                        </a:lnSpc>
                        <a:spcBef>
                          <a:spcPts val="0"/>
                        </a:spcBef>
                        <a:spcAft>
                          <a:spcPts val="0"/>
                        </a:spcAft>
                      </a:pPr>
                      <a:r>
                        <a:rPr lang="en-US" sz="1200" u="sng">
                          <a:effectLst/>
                          <a:latin typeface="Times New Roman" panose="02020603050405020304" pitchFamily="18" charset="0"/>
                          <a:ea typeface="Times New Roman" panose="02020603050405020304" pitchFamily="18" charset="0"/>
                        </a:rPr>
                        <a:t>Highly Effective (H)</a:t>
                      </a:r>
                      <a:endParaRPr lang="en-US" sz="1200">
                        <a:effectLst/>
                        <a:latin typeface="Times New Roman" panose="02020603050405020304" pitchFamily="18" charset="0"/>
                        <a:ea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H</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H</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E</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643785756"/>
                  </a:ext>
                </a:extLst>
              </a:tr>
              <a:tr h="655034">
                <a:tc vMerge="1">
                  <a:txBody>
                    <a:bodyPr/>
                    <a:lstStyle/>
                    <a:p>
                      <a:endParaRPr lang="en-US"/>
                    </a:p>
                  </a:txBody>
                  <a:tcPr/>
                </a:tc>
                <a:tc>
                  <a:txBody>
                    <a:bodyPr/>
                    <a:lstStyle/>
                    <a:p>
                      <a:pPr marL="0" marR="0">
                        <a:lnSpc>
                          <a:spcPct val="200000"/>
                        </a:lnSpc>
                        <a:spcBef>
                          <a:spcPts val="0"/>
                        </a:spcBef>
                        <a:spcAft>
                          <a:spcPts val="0"/>
                        </a:spcAft>
                      </a:pPr>
                      <a:r>
                        <a:rPr lang="en-US" sz="1200" u="sng">
                          <a:effectLst/>
                          <a:latin typeface="Times New Roman" panose="02020603050405020304" pitchFamily="18" charset="0"/>
                          <a:ea typeface="Times New Roman" panose="02020603050405020304" pitchFamily="18" charset="0"/>
                        </a:rPr>
                        <a:t>Effective (E)</a:t>
                      </a:r>
                      <a:endParaRPr lang="en-US" sz="1200">
                        <a:effectLst/>
                        <a:latin typeface="Times New Roman" panose="02020603050405020304" pitchFamily="18" charset="0"/>
                        <a:ea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H</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E</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E</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extLst>
                  <a:ext uri="{0D108BD9-81ED-4DB2-BD59-A6C34878D82A}">
                    <a16:rowId xmlns:a16="http://schemas.microsoft.com/office/drawing/2014/main" val="3115403075"/>
                  </a:ext>
                </a:extLst>
              </a:tr>
              <a:tr h="655034">
                <a:tc vMerge="1">
                  <a:txBody>
                    <a:bodyPr/>
                    <a:lstStyle/>
                    <a:p>
                      <a:endParaRPr lang="en-US"/>
                    </a:p>
                  </a:txBody>
                  <a:tcPr/>
                </a:tc>
                <a:tc>
                  <a:txBody>
                    <a:bodyPr/>
                    <a:lstStyle/>
                    <a:p>
                      <a:pPr marL="0" marR="0">
                        <a:lnSpc>
                          <a:spcPct val="200000"/>
                        </a:lnSpc>
                        <a:spcBef>
                          <a:spcPts val="0"/>
                        </a:spcBef>
                        <a:spcAft>
                          <a:spcPts val="0"/>
                        </a:spcAft>
                      </a:pPr>
                      <a:r>
                        <a:rPr lang="en-US" sz="1200" u="sng">
                          <a:effectLst/>
                          <a:latin typeface="Times New Roman" panose="02020603050405020304" pitchFamily="18" charset="0"/>
                          <a:ea typeface="Times New Roman" panose="02020603050405020304" pitchFamily="18" charset="0"/>
                        </a:rPr>
                        <a:t>Developing (D)</a:t>
                      </a:r>
                      <a:endParaRPr lang="en-US" sz="1200">
                        <a:effectLst/>
                        <a:latin typeface="Times New Roman" panose="02020603050405020304" pitchFamily="18" charset="0"/>
                        <a:ea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E</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E</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I</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2257025898"/>
                  </a:ext>
                </a:extLst>
              </a:tr>
              <a:tr h="655034">
                <a:tc vMerge="1">
                  <a:txBody>
                    <a:bodyPr/>
                    <a:lstStyle/>
                    <a:p>
                      <a:endParaRPr lang="en-US"/>
                    </a:p>
                  </a:txBody>
                  <a:tcPr/>
                </a:tc>
                <a:tc>
                  <a:txBody>
                    <a:bodyPr/>
                    <a:lstStyle/>
                    <a:p>
                      <a:pPr marL="0" marR="0">
                        <a:lnSpc>
                          <a:spcPct val="200000"/>
                        </a:lnSpc>
                        <a:spcBef>
                          <a:spcPts val="0"/>
                        </a:spcBef>
                        <a:spcAft>
                          <a:spcPts val="0"/>
                        </a:spcAft>
                      </a:pPr>
                      <a:r>
                        <a:rPr lang="en-US" sz="1200" u="sng">
                          <a:effectLst/>
                          <a:latin typeface="Times New Roman" panose="02020603050405020304" pitchFamily="18" charset="0"/>
                          <a:ea typeface="Times New Roman" panose="02020603050405020304" pitchFamily="18" charset="0"/>
                        </a:rPr>
                        <a:t>Ineffective (I)</a:t>
                      </a:r>
                      <a:endParaRPr lang="en-US" sz="1200">
                        <a:effectLst/>
                        <a:latin typeface="Times New Roman" panose="02020603050405020304" pitchFamily="18" charset="0"/>
                        <a:ea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lnSpc>
                          <a:spcPct val="200000"/>
                        </a:lnSpc>
                        <a:spcBef>
                          <a:spcPts val="0"/>
                        </a:spcBef>
                        <a:spcAft>
                          <a:spcPts val="0"/>
                        </a:spcAft>
                      </a:pPr>
                      <a:r>
                        <a:rPr lang="en-US" sz="1200">
                          <a:effectLst/>
                          <a:latin typeface="Times New Roman" panose="02020603050405020304" pitchFamily="18" charset="0"/>
                          <a:ea typeface="Times New Roman" panose="02020603050405020304" pitchFamily="18" charset="0"/>
                        </a:rPr>
                        <a:t>I</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tc>
                  <a:txBody>
                    <a:bodyPr/>
                    <a:lstStyle/>
                    <a:p>
                      <a:pPr marL="0" marR="0" algn="ctr">
                        <a:lnSpc>
                          <a:spcPct val="200000"/>
                        </a:lnSpc>
                        <a:spcBef>
                          <a:spcPts val="0"/>
                        </a:spcBef>
                        <a:spcAft>
                          <a:spcPts val="0"/>
                        </a:spcAft>
                      </a:pPr>
                      <a:r>
                        <a:rPr lang="en-US" sz="1200" dirty="0">
                          <a:effectLst/>
                          <a:latin typeface="Times New Roman" panose="02020603050405020304" pitchFamily="18" charset="0"/>
                          <a:ea typeface="Times New Roman" panose="02020603050405020304" pitchFamily="18" charset="0"/>
                        </a:rPr>
                        <a:t>I</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D8E8"/>
                    </a:solidFill>
                  </a:tcPr>
                </a:tc>
                <a:extLst>
                  <a:ext uri="{0D108BD9-81ED-4DB2-BD59-A6C34878D82A}">
                    <a16:rowId xmlns:a16="http://schemas.microsoft.com/office/drawing/2014/main" val="3955334779"/>
                  </a:ext>
                </a:extLst>
              </a:tr>
            </a:tbl>
          </a:graphicData>
        </a:graphic>
      </p:graphicFrame>
    </p:spTree>
    <p:extLst>
      <p:ext uri="{BB962C8B-B14F-4D97-AF65-F5344CB8AC3E}">
        <p14:creationId xmlns:p14="http://schemas.microsoft.com/office/powerpoint/2010/main" val="3975709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FDFAF0-9AFA-4271-833B-A2707CCF1C1F}"/>
              </a:ext>
            </a:extLst>
          </p:cNvPr>
          <p:cNvSpPr>
            <a:spLocks noGrp="1"/>
          </p:cNvSpPr>
          <p:nvPr>
            <p:ph idx="1"/>
          </p:nvPr>
        </p:nvSpPr>
        <p:spPr/>
        <p:txBody>
          <a:bodyPr anchor="ctr"/>
          <a:lstStyle/>
          <a:p>
            <a:pPr marL="0" indent="0" algn="ctr">
              <a:buNone/>
            </a:pPr>
            <a:r>
              <a:rPr lang="en-US" dirty="0"/>
              <a:t>Overview of APPR Transition Period Regulations (2015-16 through 2018-19 school years)</a:t>
            </a:r>
          </a:p>
        </p:txBody>
      </p:sp>
      <p:sp>
        <p:nvSpPr>
          <p:cNvPr id="4" name="Slide Number Placeholder 3">
            <a:extLst>
              <a:ext uri="{FF2B5EF4-FFF2-40B4-BE49-F238E27FC236}">
                <a16:creationId xmlns:a16="http://schemas.microsoft.com/office/drawing/2014/main" id="{49028B46-CF86-43C3-BE23-FA9D5CC5F312}"/>
              </a:ext>
            </a:extLst>
          </p:cNvPr>
          <p:cNvSpPr>
            <a:spLocks noGrp="1"/>
          </p:cNvSpPr>
          <p:nvPr>
            <p:ph type="sldNum" sz="quarter" idx="10"/>
          </p:nvPr>
        </p:nvSpPr>
        <p:spPr/>
        <p:txBody>
          <a:bodyPr/>
          <a:lstStyle/>
          <a:p>
            <a:fld id="{5DBAF2B1-D15D-4615-9A98-333F50054EFC}" type="slidenum">
              <a:rPr lang="en-US" altLang="en-US" smtClean="0"/>
              <a:pPr/>
              <a:t>8</a:t>
            </a:fld>
            <a:endParaRPr lang="en-US" altLang="en-US"/>
          </a:p>
        </p:txBody>
      </p:sp>
    </p:spTree>
    <p:extLst>
      <p:ext uri="{BB962C8B-B14F-4D97-AF65-F5344CB8AC3E}">
        <p14:creationId xmlns:p14="http://schemas.microsoft.com/office/powerpoint/2010/main" val="2363803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D20A6A6-D9EF-42F3-BB0E-8D95523B8775}"/>
              </a:ext>
            </a:extLst>
          </p:cNvPr>
          <p:cNvSpPr>
            <a:spLocks noGrp="1"/>
          </p:cNvSpPr>
          <p:nvPr>
            <p:ph type="title"/>
          </p:nvPr>
        </p:nvSpPr>
        <p:spPr/>
        <p:txBody>
          <a:bodyPr/>
          <a:lstStyle/>
          <a:p>
            <a:r>
              <a:rPr lang="en-US" altLang="en-US" dirty="0">
                <a:solidFill>
                  <a:schemeClr val="tx1"/>
                </a:solidFill>
              </a:rPr>
              <a:t>APPR Transition Period Overview</a:t>
            </a:r>
          </a:p>
        </p:txBody>
      </p:sp>
      <p:sp>
        <p:nvSpPr>
          <p:cNvPr id="3" name="Content Placeholder 2">
            <a:extLst>
              <a:ext uri="{FF2B5EF4-FFF2-40B4-BE49-F238E27FC236}">
                <a16:creationId xmlns:a16="http://schemas.microsoft.com/office/drawing/2014/main" id="{585464E3-A209-4055-83C7-5370FD9E9DAC}"/>
              </a:ext>
            </a:extLst>
          </p:cNvPr>
          <p:cNvSpPr>
            <a:spLocks noGrp="1"/>
          </p:cNvSpPr>
          <p:nvPr>
            <p:ph idx="1"/>
          </p:nvPr>
        </p:nvSpPr>
        <p:spPr/>
        <p:txBody>
          <a:bodyPr/>
          <a:lstStyle/>
          <a:p>
            <a:pPr>
              <a:defRPr/>
            </a:pPr>
            <a:r>
              <a:rPr lang="en-US" sz="1800" dirty="0"/>
              <a:t>At its December 2015 meeting, the Board of Regents adopted regulations creating the APPR Transition Period.</a:t>
            </a:r>
          </a:p>
          <a:p>
            <a:pPr marL="0" indent="0">
              <a:buNone/>
              <a:defRPr/>
            </a:pPr>
            <a:endParaRPr lang="en-US" sz="1800" dirty="0"/>
          </a:p>
          <a:p>
            <a:pPr>
              <a:defRPr/>
            </a:pPr>
            <a:r>
              <a:rPr lang="en-US" sz="1800" dirty="0"/>
              <a:t>Provide for a four year transition period for annual professional performance reviews (APPRs) while the State completes the transition to higher learning standards.</a:t>
            </a:r>
          </a:p>
          <a:p>
            <a:pPr marL="0" indent="0">
              <a:buFontTx/>
              <a:buNone/>
              <a:defRPr/>
            </a:pPr>
            <a:endParaRPr lang="en-US" sz="1800" dirty="0"/>
          </a:p>
          <a:p>
            <a:pPr>
              <a:defRPr/>
            </a:pPr>
            <a:r>
              <a:rPr lang="en-US" sz="1800" dirty="0"/>
              <a:t>During the transition period, transition scores and HEDI ratings will replace the scores and HEDI ratings for teachers and principals whose HEDI scores are based, in whole or in part, on State assessments in grades 3-8 ELA or mathematics  (including where State-provided growth scores are used) or on State-provided growth scores on Regents examinations.</a:t>
            </a:r>
          </a:p>
          <a:p>
            <a:pPr marL="0" indent="0">
              <a:buFontTx/>
              <a:buNone/>
              <a:defRPr/>
            </a:pPr>
            <a:endParaRPr lang="en-US" sz="1800" dirty="0"/>
          </a:p>
          <a:p>
            <a:pPr>
              <a:defRPr/>
            </a:pPr>
            <a:r>
              <a:rPr lang="en-US" sz="1800" dirty="0"/>
              <a:t>For purposes of public reporting of aggregate data and disclosure to parents on request the original composite score and rating and the transition composite score and rating must be reported with an explanation of such transition composite score and rating.</a:t>
            </a:r>
          </a:p>
          <a:p>
            <a:pPr>
              <a:defRPr/>
            </a:pPr>
            <a:endParaRPr lang="en-US" sz="1600" dirty="0"/>
          </a:p>
        </p:txBody>
      </p:sp>
      <p:sp>
        <p:nvSpPr>
          <p:cNvPr id="9220" name="Slide Number Placeholder 3">
            <a:extLst>
              <a:ext uri="{FF2B5EF4-FFF2-40B4-BE49-F238E27FC236}">
                <a16:creationId xmlns:a16="http://schemas.microsoft.com/office/drawing/2014/main" id="{880FAFF9-6541-4852-95C1-FBB26B55738E}"/>
              </a:ext>
            </a:extLst>
          </p:cNvPr>
          <p:cNvSpPr>
            <a:spLocks noGrp="1"/>
          </p:cNvSpPr>
          <p:nvPr>
            <p:ph type="sldNum" sz="quarter" idx="10"/>
          </p:nvPr>
        </p:nvSpPr>
        <p:spPr>
          <a:noFill/>
        </p:spPr>
        <p:txBody>
          <a:bodyPr/>
          <a:lstStyle>
            <a:lvl1pPr>
              <a:spcBef>
                <a:spcPct val="20000"/>
              </a:spcBef>
              <a:buChar char="•"/>
              <a:defRPr sz="2400" b="1">
                <a:solidFill>
                  <a:srgbClr val="606060"/>
                </a:solidFill>
                <a:latin typeface="Arial" panose="020B0604020202020204" pitchFamily="34" charset="0"/>
                <a:ea typeface="Verdana" panose="020B0604030504040204" pitchFamily="34" charset="0"/>
                <a:cs typeface="Verdana" panose="020B0604030504040204" pitchFamily="34" charset="0"/>
              </a:defRPr>
            </a:lvl1pPr>
            <a:lvl2pPr marL="742950" indent="-285750">
              <a:spcBef>
                <a:spcPct val="20000"/>
              </a:spcBef>
              <a:buSzPct val="50000"/>
              <a:buFont typeface="Wingdings" panose="05000000000000000000" pitchFamily="2" charset="2"/>
              <a:buChar char="¦"/>
              <a:defRPr sz="2000" b="1">
                <a:solidFill>
                  <a:srgbClr val="606060"/>
                </a:solidFill>
                <a:latin typeface="Arial" panose="020B0604020202020204" pitchFamily="34" charset="0"/>
                <a:ea typeface="Verdana" panose="020B0604030504040204" pitchFamily="34" charset="0"/>
                <a:cs typeface="Verdana" panose="020B0604030504040204" pitchFamily="34" charset="0"/>
              </a:defRPr>
            </a:lvl2pPr>
            <a:lvl3pPr marL="1143000" indent="-228600">
              <a:spcBef>
                <a:spcPct val="20000"/>
              </a:spcBef>
              <a:buChar char="•"/>
              <a:defRPr>
                <a:solidFill>
                  <a:schemeClr val="tx1"/>
                </a:solidFill>
                <a:latin typeface="Arial" panose="020B0604020202020204" pitchFamily="34" charset="0"/>
                <a:ea typeface="Verdana" panose="020B0604030504040204" pitchFamily="34" charset="0"/>
                <a:cs typeface="Verdana" panose="020B0604030504040204" pitchFamily="34" charset="0"/>
              </a:defRPr>
            </a:lvl3pPr>
            <a:lvl4pPr marL="1600200" indent="-228600">
              <a:spcBef>
                <a:spcPct val="20000"/>
              </a:spcBef>
              <a:buChar char="–"/>
              <a:defRPr sz="1600">
                <a:solidFill>
                  <a:schemeClr val="tx1"/>
                </a:solidFill>
                <a:latin typeface="Arial" panose="020B0604020202020204" pitchFamily="34" charset="0"/>
                <a:ea typeface="Verdana" panose="020B0604030504040204" pitchFamily="34" charset="0"/>
                <a:cs typeface="Verdana" panose="020B0604030504040204" pitchFamily="34" charset="0"/>
              </a:defRPr>
            </a:lvl4pPr>
            <a:lvl5pPr marL="2057400" indent="-228600">
              <a:spcBef>
                <a:spcPct val="20000"/>
              </a:spcBef>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ea typeface="Verdana" panose="020B0604030504040204" pitchFamily="34" charset="0"/>
                <a:cs typeface="Verdana" panose="020B0604030504040204" pitchFamily="34" charset="0"/>
              </a:defRPr>
            </a:lvl9pPr>
          </a:lstStyle>
          <a:p>
            <a:pPr>
              <a:spcBef>
                <a:spcPct val="0"/>
              </a:spcBef>
              <a:buFontTx/>
              <a:buNone/>
            </a:pPr>
            <a:fld id="{5C4E448D-32E5-49A9-83F1-065C90BB8B80}" type="slidenum">
              <a:rPr lang="en-US" altLang="en-US" sz="1400" b="0">
                <a:solidFill>
                  <a:schemeClr val="tx1"/>
                </a:solidFill>
                <a:latin typeface="CartoGothic Std" pitchFamily="34" charset="0"/>
              </a:rPr>
              <a:pPr>
                <a:spcBef>
                  <a:spcPct val="0"/>
                </a:spcBef>
                <a:buFontTx/>
                <a:buNone/>
              </a:pPr>
              <a:t>9</a:t>
            </a:fld>
            <a:endParaRPr lang="en-US" altLang="en-US" sz="1400" b="0" dirty="0">
              <a:solidFill>
                <a:schemeClr val="tx1"/>
              </a:solidFill>
              <a:latin typeface="CartoGothic Std" pitchFamily="34" charset="0"/>
            </a:endParaRPr>
          </a:p>
        </p:txBody>
      </p:sp>
    </p:spTree>
    <p:extLst>
      <p:ext uri="{BB962C8B-B14F-4D97-AF65-F5344CB8AC3E}">
        <p14:creationId xmlns:p14="http://schemas.microsoft.com/office/powerpoint/2010/main" val="1011001197"/>
      </p:ext>
    </p:extLst>
  </p:cSld>
  <p:clrMapOvr>
    <a:masterClrMapping/>
  </p:clrMapOvr>
</p:sld>
</file>

<file path=ppt/theme/theme1.xml><?xml version="1.0" encoding="utf-8"?>
<a:theme xmlns:a="http://schemas.openxmlformats.org/drawingml/2006/main" name="Default Design">
  <a:themeElements>
    <a:clrScheme name="NYSED dark blu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rtoGothic St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5530</TotalTime>
  <Words>2996</Words>
  <Application>Microsoft Office PowerPoint</Application>
  <PresentationFormat>On-screen Show (4:3)</PresentationFormat>
  <Paragraphs>331</Paragraphs>
  <Slides>34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MS PGothic</vt:lpstr>
      <vt:lpstr>Arial</vt:lpstr>
      <vt:lpstr>Arial Black</vt:lpstr>
      <vt:lpstr>Calibri</vt:lpstr>
      <vt:lpstr>CartoGothic Std</vt:lpstr>
      <vt:lpstr>Times New Roman</vt:lpstr>
      <vt:lpstr>Verdana</vt:lpstr>
      <vt:lpstr>Wingdings</vt:lpstr>
      <vt:lpstr>Default Design</vt:lpstr>
      <vt:lpstr>Annual Professional Performance Review (APPR) Updates for Middle Level Liaisons</vt:lpstr>
      <vt:lpstr>PowerPoint Presentation</vt:lpstr>
      <vt:lpstr>Timeline New York State’s Evaluation System</vt:lpstr>
      <vt:lpstr>Timeline New York State’s Evaluation System (cont.)</vt:lpstr>
      <vt:lpstr>PowerPoint Presentation</vt:lpstr>
      <vt:lpstr>Education Law §3012-d Components of the APPR Evaluation System</vt:lpstr>
      <vt:lpstr>Education Law §3012-d Components of the APPR Evaluation System</vt:lpstr>
      <vt:lpstr>PowerPoint Presentation</vt:lpstr>
      <vt:lpstr>APPR Transition Period Overview</vt:lpstr>
      <vt:lpstr>APPR Transition Period Overview</vt:lpstr>
      <vt:lpstr>APPR Transition Period Overview</vt:lpstr>
      <vt:lpstr>PowerPoint Presentation</vt:lpstr>
      <vt:lpstr>Background</vt:lpstr>
      <vt:lpstr>Survey Responses Overview</vt:lpstr>
      <vt:lpstr>Survey Response Demographics</vt:lpstr>
      <vt:lpstr>Survey Response Regional Demographics*</vt:lpstr>
      <vt:lpstr>PowerPoint Presentation</vt:lpstr>
      <vt:lpstr>Key Takeaways Teacher Evaluation Survey</vt:lpstr>
      <vt:lpstr>PowerPoint Presentation</vt:lpstr>
      <vt:lpstr>PowerPoint Presentation</vt:lpstr>
      <vt:lpstr>PowerPoint Presentation</vt:lpstr>
      <vt:lpstr>PowerPoint Presentation</vt:lpstr>
      <vt:lpstr>PowerPoint Presentation</vt:lpstr>
      <vt:lpstr>PowerPoint Presentation</vt:lpstr>
      <vt:lpstr>Key Takeaways Principal Survey</vt:lpstr>
      <vt:lpstr>PowerPoint Presentation</vt:lpstr>
      <vt:lpstr>PowerPoint Presentation</vt:lpstr>
      <vt:lpstr>PowerPoint Presentation</vt:lpstr>
      <vt:lpstr>PowerPoint Presentation</vt:lpstr>
      <vt:lpstr>APPR Workgroups Overview</vt:lpstr>
      <vt:lpstr>APPR Workgroups Overview</vt:lpstr>
      <vt:lpstr>APPR Workgroups Overview</vt:lpstr>
      <vt:lpstr>PowerPoint Presentation</vt:lpstr>
      <vt:lpstr>PowerPoint Presentation</vt:lpstr>
    </vt:vector>
  </TitlesOfParts>
  <Company>NYSED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EngageNY</dc:title>
  <dc:creator>NYSED</dc:creator>
  <cp:lastModifiedBy>Alexander Trikalinos</cp:lastModifiedBy>
  <cp:revision>374</cp:revision>
  <cp:lastPrinted>2018-01-23T16:21:44Z</cp:lastPrinted>
  <dcterms:created xsi:type="dcterms:W3CDTF">2012-11-02T15:03:06Z</dcterms:created>
  <dcterms:modified xsi:type="dcterms:W3CDTF">2018-11-30T12:36:52Z</dcterms:modified>
</cp:coreProperties>
</file>