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60" r:id="rId2"/>
  </p:sldMasterIdLst>
  <p:notesMasterIdLst>
    <p:notesMasterId r:id="rId33"/>
  </p:notesMasterIdLst>
  <p:handoutMasterIdLst>
    <p:handoutMasterId r:id="rId34"/>
  </p:handoutMasterIdLst>
  <p:sldIdLst>
    <p:sldId id="321" r:id="rId3"/>
    <p:sldId id="256" r:id="rId4"/>
    <p:sldId id="398" r:id="rId5"/>
    <p:sldId id="403" r:id="rId6"/>
    <p:sldId id="404" r:id="rId7"/>
    <p:sldId id="395" r:id="rId8"/>
    <p:sldId id="319" r:id="rId9"/>
    <p:sldId id="382" r:id="rId10"/>
    <p:sldId id="399" r:id="rId11"/>
    <p:sldId id="383" r:id="rId12"/>
    <p:sldId id="400" r:id="rId13"/>
    <p:sldId id="268" r:id="rId14"/>
    <p:sldId id="408" r:id="rId15"/>
    <p:sldId id="409" r:id="rId16"/>
    <p:sldId id="410" r:id="rId17"/>
    <p:sldId id="266" r:id="rId18"/>
    <p:sldId id="267" r:id="rId19"/>
    <p:sldId id="269" r:id="rId20"/>
    <p:sldId id="387" r:id="rId21"/>
    <p:sldId id="397" r:id="rId22"/>
    <p:sldId id="391" r:id="rId23"/>
    <p:sldId id="422" r:id="rId24"/>
    <p:sldId id="282" r:id="rId25"/>
    <p:sldId id="414" r:id="rId26"/>
    <p:sldId id="415" r:id="rId27"/>
    <p:sldId id="417" r:id="rId28"/>
    <p:sldId id="418" r:id="rId29"/>
    <p:sldId id="419" r:id="rId30"/>
    <p:sldId id="421" r:id="rId31"/>
    <p:sldId id="291"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58" userDrawn="1">
          <p15:clr>
            <a:srgbClr val="A4A3A4"/>
          </p15:clr>
        </p15:guide>
        <p15:guide id="3"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 initials="JH" lastIdx="13" clrIdx="0">
    <p:extLst/>
  </p:cmAuthor>
  <p:cmAuthor id="2" name="Erik Sweet" initials="ES" lastIdx="5" clrIdx="1"/>
  <p:cmAuthor id="3" name="Melissa Montague" initials="MM" lastIdx="24" clrIdx="2">
    <p:extLst>
      <p:ext uri="{19B8F6BF-5375-455C-9EA6-DF929625EA0E}">
        <p15:presenceInfo xmlns:p15="http://schemas.microsoft.com/office/powerpoint/2012/main" userId="S-1-5-21-576078244-347078923-646806464-71917" providerId="AD"/>
      </p:ext>
    </p:extLst>
  </p:cmAuthor>
  <p:cmAuthor id="4" name="Marybeth Casey" initials="MC" lastIdx="2" clrIdx="3">
    <p:extLst>
      <p:ext uri="{19B8F6BF-5375-455C-9EA6-DF929625EA0E}">
        <p15:presenceInfo xmlns:p15="http://schemas.microsoft.com/office/powerpoint/2012/main" userId="S::Marybeth.Casey@nysed.gov::15b07483-bc17-485c-b4df-18a5fd28adfa" providerId="AD"/>
      </p:ext>
    </p:extLst>
  </p:cmAuthor>
  <p:cmAuthor id="5" name="Christine Radez" initials="CR" lastIdx="1" clrIdx="4">
    <p:extLst>
      <p:ext uri="{19B8F6BF-5375-455C-9EA6-DF929625EA0E}">
        <p15:presenceInfo xmlns:p15="http://schemas.microsoft.com/office/powerpoint/2012/main" userId="S::Christine.Radez@nysed.gov::42657dde-6c2d-423d-8c1c-af306a54e3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D30"/>
    <a:srgbClr val="8DA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82527" autoAdjust="0"/>
  </p:normalViewPr>
  <p:slideViewPr>
    <p:cSldViewPr>
      <p:cViewPr varScale="1">
        <p:scale>
          <a:sx n="75" d="100"/>
          <a:sy n="75" d="100"/>
        </p:scale>
        <p:origin x="2310" y="66"/>
      </p:cViewPr>
      <p:guideLst>
        <p:guide orient="horz" pos="2160"/>
        <p:guide pos="2880"/>
      </p:guideLst>
    </p:cSldViewPr>
  </p:slideViewPr>
  <p:outlineViewPr>
    <p:cViewPr>
      <p:scale>
        <a:sx n="33" d="100"/>
        <a:sy n="33" d="100"/>
      </p:scale>
      <p:origin x="62" y="13752"/>
    </p:cViewPr>
  </p:outlineViewPr>
  <p:notesTextViewPr>
    <p:cViewPr>
      <p:scale>
        <a:sx n="1" d="1"/>
        <a:sy n="1" d="1"/>
      </p:scale>
      <p:origin x="0" y="0"/>
    </p:cViewPr>
  </p:notesTextViewPr>
  <p:sorterViewPr>
    <p:cViewPr>
      <p:scale>
        <a:sx n="100" d="100"/>
        <a:sy n="100" d="100"/>
      </p:scale>
      <p:origin x="0" y="3955"/>
    </p:cViewPr>
  </p:sorterViewPr>
  <p:notesViewPr>
    <p:cSldViewPr>
      <p:cViewPr>
        <p:scale>
          <a:sx n="80" d="100"/>
          <a:sy n="80" d="100"/>
        </p:scale>
        <p:origin x="-1502" y="518"/>
      </p:cViewPr>
      <p:guideLst>
        <p:guide orient="horz" pos="2909"/>
        <p:guide pos="225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6C7D4-CC21-42E8-90AD-1A8263529010}"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BB887597-C1F8-4FD5-85A4-9A2A8FD4CFE7}">
      <dgm:prSet/>
      <dgm:spPr/>
      <dgm:t>
        <a:bodyPr/>
        <a:lstStyle/>
        <a:p>
          <a:r>
            <a:rPr lang="en-US"/>
            <a:t>Gathering and Interpreting Evidence</a:t>
          </a:r>
        </a:p>
      </dgm:t>
    </dgm:pt>
    <dgm:pt modelId="{A078EAE9-7FD2-456E-9D17-27A49F6E30B4}" type="parTrans" cxnId="{8D22FC91-FEEE-4C1E-B5D0-BD9DB8543132}">
      <dgm:prSet/>
      <dgm:spPr/>
      <dgm:t>
        <a:bodyPr/>
        <a:lstStyle/>
        <a:p>
          <a:endParaRPr lang="en-US"/>
        </a:p>
      </dgm:t>
    </dgm:pt>
    <dgm:pt modelId="{7A600BA9-5279-4ACA-B738-8340EBD56893}" type="sibTrans" cxnId="{8D22FC91-FEEE-4C1E-B5D0-BD9DB8543132}">
      <dgm:prSet/>
      <dgm:spPr/>
      <dgm:t>
        <a:bodyPr/>
        <a:lstStyle/>
        <a:p>
          <a:endParaRPr lang="en-US"/>
        </a:p>
      </dgm:t>
    </dgm:pt>
    <dgm:pt modelId="{DE9CA740-BCC5-4590-B7F3-29D7487DBBC9}">
      <dgm:prSet/>
      <dgm:spPr/>
      <dgm:t>
        <a:bodyPr/>
        <a:lstStyle/>
        <a:p>
          <a:r>
            <a:rPr lang="en-US"/>
            <a:t>Comparison and Contextualization</a:t>
          </a:r>
        </a:p>
      </dgm:t>
    </dgm:pt>
    <dgm:pt modelId="{953D5A7A-725D-410F-BF87-EC2B8972E833}" type="parTrans" cxnId="{230908D7-8A47-4094-924F-5F3CBAB02EB4}">
      <dgm:prSet/>
      <dgm:spPr/>
      <dgm:t>
        <a:bodyPr/>
        <a:lstStyle/>
        <a:p>
          <a:endParaRPr lang="en-US"/>
        </a:p>
      </dgm:t>
    </dgm:pt>
    <dgm:pt modelId="{3568A872-7300-4F8E-97BF-B6A75FEFC255}" type="sibTrans" cxnId="{230908D7-8A47-4094-924F-5F3CBAB02EB4}">
      <dgm:prSet/>
      <dgm:spPr/>
      <dgm:t>
        <a:bodyPr/>
        <a:lstStyle/>
        <a:p>
          <a:endParaRPr lang="en-US"/>
        </a:p>
      </dgm:t>
    </dgm:pt>
    <dgm:pt modelId="{61A6BD7D-2D69-4B5B-8B87-4F217E7EB70D}">
      <dgm:prSet/>
      <dgm:spPr/>
      <dgm:t>
        <a:bodyPr/>
        <a:lstStyle/>
        <a:p>
          <a:r>
            <a:rPr lang="en-US"/>
            <a:t>Civic Participation</a:t>
          </a:r>
        </a:p>
      </dgm:t>
    </dgm:pt>
    <dgm:pt modelId="{DE08747C-67D9-4A75-AEFC-65F54F12F06C}" type="parTrans" cxnId="{852AB1E0-1391-4298-882D-43ED6FE2061C}">
      <dgm:prSet/>
      <dgm:spPr/>
      <dgm:t>
        <a:bodyPr/>
        <a:lstStyle/>
        <a:p>
          <a:endParaRPr lang="en-US"/>
        </a:p>
      </dgm:t>
    </dgm:pt>
    <dgm:pt modelId="{0C1855CE-06D7-4305-84F7-CF9146BDB522}" type="sibTrans" cxnId="{852AB1E0-1391-4298-882D-43ED6FE2061C}">
      <dgm:prSet/>
      <dgm:spPr/>
      <dgm:t>
        <a:bodyPr/>
        <a:lstStyle/>
        <a:p>
          <a:endParaRPr lang="en-US"/>
        </a:p>
      </dgm:t>
    </dgm:pt>
    <dgm:pt modelId="{3CE8CAA7-93B9-4D7B-BC07-C27E78B9B85B}" type="pres">
      <dgm:prSet presAssocID="{86B6C7D4-CC21-42E8-90AD-1A8263529010}" presName="Name0" presStyleCnt="0">
        <dgm:presLayoutVars>
          <dgm:dir/>
          <dgm:resizeHandles val="exact"/>
        </dgm:presLayoutVars>
      </dgm:prSet>
      <dgm:spPr/>
      <dgm:t>
        <a:bodyPr/>
        <a:lstStyle/>
        <a:p>
          <a:endParaRPr lang="en-US"/>
        </a:p>
      </dgm:t>
    </dgm:pt>
    <dgm:pt modelId="{5DCC6284-DCC6-4A43-80C1-FE1CFC2DB6AC}" type="pres">
      <dgm:prSet presAssocID="{BB887597-C1F8-4FD5-85A4-9A2A8FD4CFE7}" presName="node" presStyleLbl="node1" presStyleIdx="0" presStyleCnt="3">
        <dgm:presLayoutVars>
          <dgm:bulletEnabled val="1"/>
        </dgm:presLayoutVars>
      </dgm:prSet>
      <dgm:spPr/>
      <dgm:t>
        <a:bodyPr/>
        <a:lstStyle/>
        <a:p>
          <a:endParaRPr lang="en-US"/>
        </a:p>
      </dgm:t>
    </dgm:pt>
    <dgm:pt modelId="{457E2C63-2ED3-4C8F-A9DC-1DC04C4DB950}" type="pres">
      <dgm:prSet presAssocID="{7A600BA9-5279-4ACA-B738-8340EBD56893}" presName="sibTrans" presStyleLbl="sibTrans1D1" presStyleIdx="0" presStyleCnt="2"/>
      <dgm:spPr/>
      <dgm:t>
        <a:bodyPr/>
        <a:lstStyle/>
        <a:p>
          <a:endParaRPr lang="en-US"/>
        </a:p>
      </dgm:t>
    </dgm:pt>
    <dgm:pt modelId="{5F3F7955-2DD3-4C62-8DD2-E6C254B0E635}" type="pres">
      <dgm:prSet presAssocID="{7A600BA9-5279-4ACA-B738-8340EBD56893}" presName="connectorText" presStyleLbl="sibTrans1D1" presStyleIdx="0" presStyleCnt="2"/>
      <dgm:spPr/>
      <dgm:t>
        <a:bodyPr/>
        <a:lstStyle/>
        <a:p>
          <a:endParaRPr lang="en-US"/>
        </a:p>
      </dgm:t>
    </dgm:pt>
    <dgm:pt modelId="{DF37A43E-A5FA-4387-B546-7AA9089EE1F7}" type="pres">
      <dgm:prSet presAssocID="{DE9CA740-BCC5-4590-B7F3-29D7487DBBC9}" presName="node" presStyleLbl="node1" presStyleIdx="1" presStyleCnt="3">
        <dgm:presLayoutVars>
          <dgm:bulletEnabled val="1"/>
        </dgm:presLayoutVars>
      </dgm:prSet>
      <dgm:spPr/>
      <dgm:t>
        <a:bodyPr/>
        <a:lstStyle/>
        <a:p>
          <a:endParaRPr lang="en-US"/>
        </a:p>
      </dgm:t>
    </dgm:pt>
    <dgm:pt modelId="{4D348D26-3AEE-4927-83D9-1C6DE58D0749}" type="pres">
      <dgm:prSet presAssocID="{3568A872-7300-4F8E-97BF-B6A75FEFC255}" presName="sibTrans" presStyleLbl="sibTrans1D1" presStyleIdx="1" presStyleCnt="2"/>
      <dgm:spPr/>
      <dgm:t>
        <a:bodyPr/>
        <a:lstStyle/>
        <a:p>
          <a:endParaRPr lang="en-US"/>
        </a:p>
      </dgm:t>
    </dgm:pt>
    <dgm:pt modelId="{FFE1BF75-A645-4349-8DF4-94D6E838815A}" type="pres">
      <dgm:prSet presAssocID="{3568A872-7300-4F8E-97BF-B6A75FEFC255}" presName="connectorText" presStyleLbl="sibTrans1D1" presStyleIdx="1" presStyleCnt="2"/>
      <dgm:spPr/>
      <dgm:t>
        <a:bodyPr/>
        <a:lstStyle/>
        <a:p>
          <a:endParaRPr lang="en-US"/>
        </a:p>
      </dgm:t>
    </dgm:pt>
    <dgm:pt modelId="{9755107D-7D77-4993-9A93-7F8C9C0AF3E8}" type="pres">
      <dgm:prSet presAssocID="{61A6BD7D-2D69-4B5B-8B87-4F217E7EB70D}" presName="node" presStyleLbl="node1" presStyleIdx="2" presStyleCnt="3">
        <dgm:presLayoutVars>
          <dgm:bulletEnabled val="1"/>
        </dgm:presLayoutVars>
      </dgm:prSet>
      <dgm:spPr/>
      <dgm:t>
        <a:bodyPr/>
        <a:lstStyle/>
        <a:p>
          <a:endParaRPr lang="en-US"/>
        </a:p>
      </dgm:t>
    </dgm:pt>
  </dgm:ptLst>
  <dgm:cxnLst>
    <dgm:cxn modelId="{852AB1E0-1391-4298-882D-43ED6FE2061C}" srcId="{86B6C7D4-CC21-42E8-90AD-1A8263529010}" destId="{61A6BD7D-2D69-4B5B-8B87-4F217E7EB70D}" srcOrd="2" destOrd="0" parTransId="{DE08747C-67D9-4A75-AEFC-65F54F12F06C}" sibTransId="{0C1855CE-06D7-4305-84F7-CF9146BDB522}"/>
    <dgm:cxn modelId="{7E33FAEF-ECB8-405A-BB12-D2E5C442B50D}" type="presOf" srcId="{86B6C7D4-CC21-42E8-90AD-1A8263529010}" destId="{3CE8CAA7-93B9-4D7B-BC07-C27E78B9B85B}" srcOrd="0" destOrd="0" presId="urn:microsoft.com/office/officeart/2016/7/layout/RepeatingBendingProcessNew"/>
    <dgm:cxn modelId="{E5573509-E797-4D9D-998D-F99F08919082}" type="presOf" srcId="{3568A872-7300-4F8E-97BF-B6A75FEFC255}" destId="{FFE1BF75-A645-4349-8DF4-94D6E838815A}" srcOrd="1" destOrd="0" presId="urn:microsoft.com/office/officeart/2016/7/layout/RepeatingBendingProcessNew"/>
    <dgm:cxn modelId="{789ABEB7-BCDC-4FB5-89CA-8A0910239438}" type="presOf" srcId="{61A6BD7D-2D69-4B5B-8B87-4F217E7EB70D}" destId="{9755107D-7D77-4993-9A93-7F8C9C0AF3E8}" srcOrd="0" destOrd="0" presId="urn:microsoft.com/office/officeart/2016/7/layout/RepeatingBendingProcessNew"/>
    <dgm:cxn modelId="{A18E8060-4F29-4CEE-9203-1F096D97191C}" type="presOf" srcId="{DE9CA740-BCC5-4590-B7F3-29D7487DBBC9}" destId="{DF37A43E-A5FA-4387-B546-7AA9089EE1F7}" srcOrd="0" destOrd="0" presId="urn:microsoft.com/office/officeart/2016/7/layout/RepeatingBendingProcessNew"/>
    <dgm:cxn modelId="{C5303B40-A393-4B2E-98AE-E2BAD1A610F1}" type="presOf" srcId="{7A600BA9-5279-4ACA-B738-8340EBD56893}" destId="{457E2C63-2ED3-4C8F-A9DC-1DC04C4DB950}" srcOrd="0" destOrd="0" presId="urn:microsoft.com/office/officeart/2016/7/layout/RepeatingBendingProcessNew"/>
    <dgm:cxn modelId="{8D22FC91-FEEE-4C1E-B5D0-BD9DB8543132}" srcId="{86B6C7D4-CC21-42E8-90AD-1A8263529010}" destId="{BB887597-C1F8-4FD5-85A4-9A2A8FD4CFE7}" srcOrd="0" destOrd="0" parTransId="{A078EAE9-7FD2-456E-9D17-27A49F6E30B4}" sibTransId="{7A600BA9-5279-4ACA-B738-8340EBD56893}"/>
    <dgm:cxn modelId="{6303223A-AA7B-4CA8-AB23-5A847C2C8C71}" type="presOf" srcId="{7A600BA9-5279-4ACA-B738-8340EBD56893}" destId="{5F3F7955-2DD3-4C62-8DD2-E6C254B0E635}" srcOrd="1" destOrd="0" presId="urn:microsoft.com/office/officeart/2016/7/layout/RepeatingBendingProcessNew"/>
    <dgm:cxn modelId="{0E6185ED-AD9C-4855-A0DB-E25B19EAC585}" type="presOf" srcId="{BB887597-C1F8-4FD5-85A4-9A2A8FD4CFE7}" destId="{5DCC6284-DCC6-4A43-80C1-FE1CFC2DB6AC}" srcOrd="0" destOrd="0" presId="urn:microsoft.com/office/officeart/2016/7/layout/RepeatingBendingProcessNew"/>
    <dgm:cxn modelId="{A54832B5-44F8-4AF4-9B7E-51EA53E496AE}" type="presOf" srcId="{3568A872-7300-4F8E-97BF-B6A75FEFC255}" destId="{4D348D26-3AEE-4927-83D9-1C6DE58D0749}" srcOrd="0" destOrd="0" presId="urn:microsoft.com/office/officeart/2016/7/layout/RepeatingBendingProcessNew"/>
    <dgm:cxn modelId="{230908D7-8A47-4094-924F-5F3CBAB02EB4}" srcId="{86B6C7D4-CC21-42E8-90AD-1A8263529010}" destId="{DE9CA740-BCC5-4590-B7F3-29D7487DBBC9}" srcOrd="1" destOrd="0" parTransId="{953D5A7A-725D-410F-BF87-EC2B8972E833}" sibTransId="{3568A872-7300-4F8E-97BF-B6A75FEFC255}"/>
    <dgm:cxn modelId="{D628A7C1-4BC8-45A2-9FA9-9E2885CD9A1E}" type="presParOf" srcId="{3CE8CAA7-93B9-4D7B-BC07-C27E78B9B85B}" destId="{5DCC6284-DCC6-4A43-80C1-FE1CFC2DB6AC}" srcOrd="0" destOrd="0" presId="urn:microsoft.com/office/officeart/2016/7/layout/RepeatingBendingProcessNew"/>
    <dgm:cxn modelId="{E78196F3-1F43-41B3-965B-713CFAEAE006}" type="presParOf" srcId="{3CE8CAA7-93B9-4D7B-BC07-C27E78B9B85B}" destId="{457E2C63-2ED3-4C8F-A9DC-1DC04C4DB950}" srcOrd="1" destOrd="0" presId="urn:microsoft.com/office/officeart/2016/7/layout/RepeatingBendingProcessNew"/>
    <dgm:cxn modelId="{836775D3-04E3-42C8-A777-7518E4285B76}" type="presParOf" srcId="{457E2C63-2ED3-4C8F-A9DC-1DC04C4DB950}" destId="{5F3F7955-2DD3-4C62-8DD2-E6C254B0E635}" srcOrd="0" destOrd="0" presId="urn:microsoft.com/office/officeart/2016/7/layout/RepeatingBendingProcessNew"/>
    <dgm:cxn modelId="{ACE44706-DE02-4471-9F89-A1CBA0793A4A}" type="presParOf" srcId="{3CE8CAA7-93B9-4D7B-BC07-C27E78B9B85B}" destId="{DF37A43E-A5FA-4387-B546-7AA9089EE1F7}" srcOrd="2" destOrd="0" presId="urn:microsoft.com/office/officeart/2016/7/layout/RepeatingBendingProcessNew"/>
    <dgm:cxn modelId="{564A95B2-AB2B-4FC7-A53C-82E348B00D52}" type="presParOf" srcId="{3CE8CAA7-93B9-4D7B-BC07-C27E78B9B85B}" destId="{4D348D26-3AEE-4927-83D9-1C6DE58D0749}" srcOrd="3" destOrd="0" presId="urn:microsoft.com/office/officeart/2016/7/layout/RepeatingBendingProcessNew"/>
    <dgm:cxn modelId="{58E699C7-F4C0-4EBC-B0CD-1B4776629018}" type="presParOf" srcId="{4D348D26-3AEE-4927-83D9-1C6DE58D0749}" destId="{FFE1BF75-A645-4349-8DF4-94D6E838815A}" srcOrd="0" destOrd="0" presId="urn:microsoft.com/office/officeart/2016/7/layout/RepeatingBendingProcessNew"/>
    <dgm:cxn modelId="{EC587682-DD37-42B0-B97B-6AA516BE2C58}" type="presParOf" srcId="{3CE8CAA7-93B9-4D7B-BC07-C27E78B9B85B}" destId="{9755107D-7D77-4993-9A93-7F8C9C0AF3E8}"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2C63-2ED3-4C8F-A9DC-1DC04C4DB950}">
      <dsp:nvSpPr>
        <dsp:cNvPr id="0" name=""/>
        <dsp:cNvSpPr/>
      </dsp:nvSpPr>
      <dsp:spPr>
        <a:xfrm>
          <a:off x="2249255" y="829225"/>
          <a:ext cx="486900" cy="91440"/>
        </a:xfrm>
        <a:custGeom>
          <a:avLst/>
          <a:gdLst/>
          <a:ahLst/>
          <a:cxnLst/>
          <a:rect l="0" t="0" r="0" b="0"/>
          <a:pathLst>
            <a:path>
              <a:moveTo>
                <a:pt x="0" y="45720"/>
              </a:moveTo>
              <a:lnTo>
                <a:pt x="48690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9767" y="872358"/>
        <a:ext cx="25875" cy="5175"/>
      </dsp:txXfrm>
    </dsp:sp>
    <dsp:sp modelId="{5DCC6284-DCC6-4A43-80C1-FE1CFC2DB6AC}">
      <dsp:nvSpPr>
        <dsp:cNvPr id="0" name=""/>
        <dsp:cNvSpPr/>
      </dsp:nvSpPr>
      <dsp:spPr>
        <a:xfrm>
          <a:off x="1053" y="199945"/>
          <a:ext cx="2250001" cy="13500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252" tIns="115729" rIns="110252" bIns="115729" numCol="1" spcCol="1270" anchor="ctr" anchorCtr="0">
          <a:noAutofit/>
        </a:bodyPr>
        <a:lstStyle/>
        <a:p>
          <a:pPr lvl="0" algn="ctr" defTabSz="977900">
            <a:lnSpc>
              <a:spcPct val="90000"/>
            </a:lnSpc>
            <a:spcBef>
              <a:spcPct val="0"/>
            </a:spcBef>
            <a:spcAft>
              <a:spcPct val="35000"/>
            </a:spcAft>
          </a:pPr>
          <a:r>
            <a:rPr lang="en-US" sz="2200" kern="1200"/>
            <a:t>Gathering and Interpreting Evidence</a:t>
          </a:r>
        </a:p>
      </dsp:txBody>
      <dsp:txXfrm>
        <a:off x="1053" y="199945"/>
        <a:ext cx="2250001" cy="1350000"/>
      </dsp:txXfrm>
    </dsp:sp>
    <dsp:sp modelId="{4D348D26-3AEE-4927-83D9-1C6DE58D0749}">
      <dsp:nvSpPr>
        <dsp:cNvPr id="0" name=""/>
        <dsp:cNvSpPr/>
      </dsp:nvSpPr>
      <dsp:spPr>
        <a:xfrm>
          <a:off x="1126054" y="1548146"/>
          <a:ext cx="2767501" cy="486900"/>
        </a:xfrm>
        <a:custGeom>
          <a:avLst/>
          <a:gdLst/>
          <a:ahLst/>
          <a:cxnLst/>
          <a:rect l="0" t="0" r="0" b="0"/>
          <a:pathLst>
            <a:path>
              <a:moveTo>
                <a:pt x="2767501" y="0"/>
              </a:moveTo>
              <a:lnTo>
                <a:pt x="2767501" y="260550"/>
              </a:lnTo>
              <a:lnTo>
                <a:pt x="0" y="260550"/>
              </a:lnTo>
              <a:lnTo>
                <a:pt x="0" y="48690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9418" y="1789008"/>
        <a:ext cx="140773" cy="5175"/>
      </dsp:txXfrm>
    </dsp:sp>
    <dsp:sp modelId="{DF37A43E-A5FA-4387-B546-7AA9089EE1F7}">
      <dsp:nvSpPr>
        <dsp:cNvPr id="0" name=""/>
        <dsp:cNvSpPr/>
      </dsp:nvSpPr>
      <dsp:spPr>
        <a:xfrm>
          <a:off x="2768555" y="199945"/>
          <a:ext cx="2250001" cy="1350000"/>
        </a:xfrm>
        <a:prstGeom prst="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252" tIns="115729" rIns="110252" bIns="115729" numCol="1" spcCol="1270" anchor="ctr" anchorCtr="0">
          <a:noAutofit/>
        </a:bodyPr>
        <a:lstStyle/>
        <a:p>
          <a:pPr lvl="0" algn="ctr" defTabSz="977900">
            <a:lnSpc>
              <a:spcPct val="90000"/>
            </a:lnSpc>
            <a:spcBef>
              <a:spcPct val="0"/>
            </a:spcBef>
            <a:spcAft>
              <a:spcPct val="35000"/>
            </a:spcAft>
          </a:pPr>
          <a:r>
            <a:rPr lang="en-US" sz="2200" kern="1200"/>
            <a:t>Comparison and Contextualization</a:t>
          </a:r>
        </a:p>
      </dsp:txBody>
      <dsp:txXfrm>
        <a:off x="2768555" y="199945"/>
        <a:ext cx="2250001" cy="1350000"/>
      </dsp:txXfrm>
    </dsp:sp>
    <dsp:sp modelId="{9755107D-7D77-4993-9A93-7F8C9C0AF3E8}">
      <dsp:nvSpPr>
        <dsp:cNvPr id="0" name=""/>
        <dsp:cNvSpPr/>
      </dsp:nvSpPr>
      <dsp:spPr>
        <a:xfrm>
          <a:off x="1053" y="2067446"/>
          <a:ext cx="2250001" cy="1350000"/>
        </a:xfrm>
        <a:prstGeom prst="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252" tIns="115729" rIns="110252" bIns="115729" numCol="1" spcCol="1270" anchor="ctr" anchorCtr="0">
          <a:noAutofit/>
        </a:bodyPr>
        <a:lstStyle/>
        <a:p>
          <a:pPr lvl="0" algn="ctr" defTabSz="977900">
            <a:lnSpc>
              <a:spcPct val="90000"/>
            </a:lnSpc>
            <a:spcBef>
              <a:spcPct val="0"/>
            </a:spcBef>
            <a:spcAft>
              <a:spcPct val="35000"/>
            </a:spcAft>
          </a:pPr>
          <a:r>
            <a:rPr lang="en-US" sz="2200" kern="1200"/>
            <a:t>Civic Participation</a:t>
          </a:r>
        </a:p>
      </dsp:txBody>
      <dsp:txXfrm>
        <a:off x="1053" y="2067446"/>
        <a:ext cx="2250001" cy="13500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1405" tIns="45702" rIns="91405" bIns="45702" rtlCol="0"/>
          <a:lstStyle>
            <a:lvl1pPr algn="l">
              <a:defRPr sz="1100"/>
            </a:lvl1pPr>
          </a:lstStyle>
          <a:p>
            <a:endParaRPr lang="en-US" dirty="0"/>
          </a:p>
        </p:txBody>
      </p:sp>
      <p:sp>
        <p:nvSpPr>
          <p:cNvPr id="3" name="Date Placeholder 2"/>
          <p:cNvSpPr>
            <a:spLocks noGrp="1"/>
          </p:cNvSpPr>
          <p:nvPr>
            <p:ph type="dt" sz="quarter" idx="1"/>
          </p:nvPr>
        </p:nvSpPr>
        <p:spPr>
          <a:xfrm>
            <a:off x="3970940" y="0"/>
            <a:ext cx="3037840" cy="461804"/>
          </a:xfrm>
          <a:prstGeom prst="rect">
            <a:avLst/>
          </a:prstGeom>
        </p:spPr>
        <p:txBody>
          <a:bodyPr vert="horz" lIns="91405" tIns="45702" rIns="91405" bIns="45702" rtlCol="0"/>
          <a:lstStyle>
            <a:lvl1pPr algn="r">
              <a:defRPr sz="1100"/>
            </a:lvl1pPr>
          </a:lstStyle>
          <a:p>
            <a:fld id="{0CF2F219-D6CD-4DAB-B4ED-7A9C3620E3FA}" type="datetimeFigureOut">
              <a:rPr lang="en-US" smtClean="0"/>
              <a:t>3/11/2019</a:t>
            </a:fld>
            <a:endParaRPr lang="en-US" dirty="0"/>
          </a:p>
        </p:txBody>
      </p:sp>
      <p:sp>
        <p:nvSpPr>
          <p:cNvPr id="4" name="Footer Placeholder 3"/>
          <p:cNvSpPr>
            <a:spLocks noGrp="1"/>
          </p:cNvSpPr>
          <p:nvPr>
            <p:ph type="ftr" sz="quarter" idx="2"/>
          </p:nvPr>
        </p:nvSpPr>
        <p:spPr>
          <a:xfrm>
            <a:off x="1" y="8772669"/>
            <a:ext cx="3037840" cy="461804"/>
          </a:xfrm>
          <a:prstGeom prst="rect">
            <a:avLst/>
          </a:prstGeom>
        </p:spPr>
        <p:txBody>
          <a:bodyPr vert="horz" lIns="91405" tIns="45702" rIns="91405" bIns="4570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940" y="8772669"/>
            <a:ext cx="3037840" cy="461804"/>
          </a:xfrm>
          <a:prstGeom prst="rect">
            <a:avLst/>
          </a:prstGeom>
        </p:spPr>
        <p:txBody>
          <a:bodyPr vert="horz" lIns="91405" tIns="45702" rIns="91405" bIns="45702" rtlCol="0" anchor="b"/>
          <a:lstStyle>
            <a:lvl1pPr algn="r">
              <a:defRPr sz="1100"/>
            </a:lvl1pPr>
          </a:lstStyle>
          <a:p>
            <a:fld id="{72FAB496-268E-4761-8C91-49155C9D9C24}" type="slidenum">
              <a:rPr lang="en-US" smtClean="0"/>
              <a:t>‹#›</a:t>
            </a:fld>
            <a:endParaRPr lang="en-US" dirty="0"/>
          </a:p>
        </p:txBody>
      </p:sp>
    </p:spTree>
    <p:extLst>
      <p:ext uri="{BB962C8B-B14F-4D97-AF65-F5344CB8AC3E}">
        <p14:creationId xmlns:p14="http://schemas.microsoft.com/office/powerpoint/2010/main" val="12035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1405" tIns="45702" rIns="91405" bIns="45702" rtlCol="0"/>
          <a:lstStyle>
            <a:lvl1pPr algn="l">
              <a:defRPr sz="1100"/>
            </a:lvl1pPr>
          </a:lstStyle>
          <a:p>
            <a:endParaRPr lang="en-US" dirty="0"/>
          </a:p>
        </p:txBody>
      </p:sp>
      <p:sp>
        <p:nvSpPr>
          <p:cNvPr id="3" name="Date Placeholder 2"/>
          <p:cNvSpPr>
            <a:spLocks noGrp="1"/>
          </p:cNvSpPr>
          <p:nvPr>
            <p:ph type="dt" idx="1"/>
          </p:nvPr>
        </p:nvSpPr>
        <p:spPr>
          <a:xfrm>
            <a:off x="3970940" y="0"/>
            <a:ext cx="3037840" cy="461804"/>
          </a:xfrm>
          <a:prstGeom prst="rect">
            <a:avLst/>
          </a:prstGeom>
        </p:spPr>
        <p:txBody>
          <a:bodyPr vert="horz" lIns="91405" tIns="45702" rIns="91405" bIns="45702" rtlCol="0"/>
          <a:lstStyle>
            <a:lvl1pPr algn="r">
              <a:defRPr sz="1100"/>
            </a:lvl1pPr>
          </a:lstStyle>
          <a:p>
            <a:fld id="{36A44378-331B-4440-B5AC-7512F9C1E676}" type="datetimeFigureOut">
              <a:rPr lang="en-US" smtClean="0"/>
              <a:t>3/11/2019</a:t>
            </a:fld>
            <a:endParaRPr lang="en-US" dirty="0"/>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1405" tIns="45702" rIns="91405" bIns="45702"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1405" tIns="45702" rIns="91405"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37840" cy="461804"/>
          </a:xfrm>
          <a:prstGeom prst="rect">
            <a:avLst/>
          </a:prstGeom>
        </p:spPr>
        <p:txBody>
          <a:bodyPr vert="horz" lIns="91405" tIns="45702" rIns="91405" bIns="45702"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40" y="8772669"/>
            <a:ext cx="3037840" cy="461804"/>
          </a:xfrm>
          <a:prstGeom prst="rect">
            <a:avLst/>
          </a:prstGeom>
        </p:spPr>
        <p:txBody>
          <a:bodyPr vert="horz" lIns="91405" tIns="45702" rIns="91405" bIns="45702" rtlCol="0" anchor="b"/>
          <a:lstStyle>
            <a:lvl1pPr algn="r">
              <a:defRPr sz="1100"/>
            </a:lvl1pPr>
          </a:lstStyle>
          <a:p>
            <a:fld id="{F13BF07A-136E-47B9-9BDE-046C81EA3098}" type="slidenum">
              <a:rPr lang="en-US" smtClean="0"/>
              <a:t>‹#›</a:t>
            </a:fld>
            <a:endParaRPr lang="en-US" dirty="0"/>
          </a:p>
        </p:txBody>
      </p:sp>
    </p:spTree>
    <p:extLst>
      <p:ext uri="{BB962C8B-B14F-4D97-AF65-F5344CB8AC3E}">
        <p14:creationId xmlns:p14="http://schemas.microsoft.com/office/powerpoint/2010/main" val="35089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BF07A-136E-47B9-9BDE-046C81EA3098}" type="slidenum">
              <a:rPr lang="en-US" smtClean="0"/>
              <a:t>1</a:t>
            </a:fld>
            <a:endParaRPr lang="en-US" dirty="0"/>
          </a:p>
        </p:txBody>
      </p:sp>
    </p:spTree>
    <p:extLst>
      <p:ext uri="{BB962C8B-B14F-4D97-AF65-F5344CB8AC3E}">
        <p14:creationId xmlns:p14="http://schemas.microsoft.com/office/powerpoint/2010/main" val="62126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BF07A-136E-47B9-9BDE-046C81EA3098}" type="slidenum">
              <a:rPr lang="en-US" smtClean="0"/>
              <a:t>7</a:t>
            </a:fld>
            <a:endParaRPr lang="en-US" dirty="0"/>
          </a:p>
        </p:txBody>
      </p:sp>
    </p:spTree>
    <p:extLst>
      <p:ext uri="{BB962C8B-B14F-4D97-AF65-F5344CB8AC3E}">
        <p14:creationId xmlns:p14="http://schemas.microsoft.com/office/powerpoint/2010/main" val="165896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BF07A-136E-47B9-9BDE-046C81EA3098}" type="slidenum">
              <a:rPr lang="en-US" smtClean="0"/>
              <a:t>30</a:t>
            </a:fld>
            <a:endParaRPr lang="en-US" dirty="0"/>
          </a:p>
        </p:txBody>
      </p:sp>
    </p:spTree>
    <p:extLst>
      <p:ext uri="{BB962C8B-B14F-4D97-AF65-F5344CB8AC3E}">
        <p14:creationId xmlns:p14="http://schemas.microsoft.com/office/powerpoint/2010/main" val="2600125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1" y="1752600"/>
            <a:ext cx="8115299" cy="1470025"/>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385457"/>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12" descr="EngageNY powerpoin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43001" y="1244146"/>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 y="1244146"/>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Nys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651489"/>
            <a:ext cx="4114801" cy="10438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EngageNY powerpoint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143001" y="1244146"/>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1244146"/>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Nysed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4600" y="5651489"/>
            <a:ext cx="4114801" cy="104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8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chemeClr val="accent6">
                  <a:lumMod val="75000"/>
                </a:schemeClr>
              </a:buClr>
              <a:defRPr sz="3200">
                <a:latin typeface="Arial" panose="020B0604020202020204" pitchFamily="34" charset="0"/>
                <a:cs typeface="Arial" panose="020B0604020202020204" pitchFamily="34" charset="0"/>
              </a:defRPr>
            </a:lvl1pPr>
            <a:lvl2pPr>
              <a:buClr>
                <a:schemeClr val="accent6">
                  <a:lumMod val="75000"/>
                </a:schemeClr>
              </a:buClr>
              <a:defRPr sz="2800">
                <a:latin typeface="Arial" panose="020B0604020202020204" pitchFamily="34" charset="0"/>
                <a:cs typeface="Arial" panose="020B0604020202020204" pitchFamily="34" charset="0"/>
              </a:defRPr>
            </a:lvl2pPr>
            <a:lvl3pPr>
              <a:buClr>
                <a:schemeClr val="accent6">
                  <a:lumMod val="75000"/>
                </a:schemeClr>
              </a:buClr>
              <a:defRPr sz="2400">
                <a:latin typeface="Arial" panose="020B0604020202020204" pitchFamily="34" charset="0"/>
                <a:cs typeface="Arial" panose="020B0604020202020204" pitchFamily="34" charset="0"/>
              </a:defRPr>
            </a:lvl3pPr>
            <a:lvl4pPr>
              <a:buClr>
                <a:schemeClr val="accent6">
                  <a:lumMod val="75000"/>
                </a:schemeClr>
              </a:buClr>
              <a:defRPr sz="2000">
                <a:latin typeface="Arial" panose="020B0604020202020204" pitchFamily="34" charset="0"/>
                <a:cs typeface="Arial" panose="020B0604020202020204" pitchFamily="34" charset="0"/>
              </a:defRPr>
            </a:lvl4pPr>
            <a:lvl5pPr>
              <a:buClr>
                <a:schemeClr val="accent6">
                  <a:lumMod val="75000"/>
                </a:schemeClr>
              </a:buCl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597B30-7949-4ED9-96B5-005BABF2293C}" type="slidenum">
              <a:rPr lang="en-US" smtClean="0"/>
              <a:t>‹#›</a:t>
            </a:fld>
            <a:endParaRPr lang="en-US" dirty="0"/>
          </a:p>
        </p:txBody>
      </p:sp>
      <p:pic>
        <p:nvPicPr>
          <p:cNvPr id="10"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886" y="6112741"/>
            <a:ext cx="9144001" cy="66790"/>
            <a:chOff x="-10886" y="6112741"/>
            <a:chExt cx="9144001" cy="66791"/>
          </a:xfrm>
        </p:grpSpPr>
        <p:sp>
          <p:nvSpPr>
            <p:cNvPr id="12" name="Rectangle 11"/>
            <p:cNvSpPr/>
            <p:nvPr userDrawn="1"/>
          </p:nvSpPr>
          <p:spPr>
            <a:xfrm>
              <a:off x="1132114" y="6112742"/>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0886" y="6112741"/>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886" y="6112741"/>
            <a:ext cx="9144001" cy="66790"/>
            <a:chOff x="-10886" y="6112741"/>
            <a:chExt cx="9144001" cy="66791"/>
          </a:xfrm>
        </p:grpSpPr>
        <p:sp>
          <p:nvSpPr>
            <p:cNvPr id="16" name="Rectangle 15"/>
            <p:cNvSpPr/>
            <p:nvPr userDrawn="1"/>
          </p:nvSpPr>
          <p:spPr>
            <a:xfrm>
              <a:off x="1132114" y="6112742"/>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0886" y="6112741"/>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541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5025"/>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211763"/>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8" name="Rectangle 7"/>
          <p:cNvSpPr/>
          <p:nvPr/>
        </p:nvSpPr>
        <p:spPr>
          <a:xfrm>
            <a:off x="1132114" y="6112741"/>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886" y="6112741"/>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132114" y="6112741"/>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0886" y="6112741"/>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2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a:bodyPr>
          <a:lstStyle>
            <a:lvl1pPr algn="l">
              <a:defRPr sz="36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accent6">
                  <a:lumMod val="75000"/>
                </a:schemeClr>
              </a:buClr>
              <a:defRPr>
                <a:latin typeface="Arial" panose="020B0604020202020204" pitchFamily="34" charset="0"/>
                <a:cs typeface="Arial" panose="020B0604020202020204" pitchFamily="34" charset="0"/>
              </a:defRPr>
            </a:lvl1pPr>
            <a:lvl2pPr>
              <a:buClr>
                <a:schemeClr val="accent6">
                  <a:lumMod val="75000"/>
                </a:schemeClr>
              </a:buClr>
              <a:defRPr>
                <a:latin typeface="Arial" panose="020B0604020202020204" pitchFamily="34" charset="0"/>
                <a:cs typeface="Arial" panose="020B0604020202020204" pitchFamily="34" charset="0"/>
              </a:defRPr>
            </a:lvl2pPr>
            <a:lvl3pPr>
              <a:buClr>
                <a:schemeClr val="accent6">
                  <a:lumMod val="75000"/>
                </a:schemeClr>
              </a:buClr>
              <a:defRPr>
                <a:latin typeface="Arial" panose="020B0604020202020204" pitchFamily="34" charset="0"/>
                <a:cs typeface="Arial" panose="020B0604020202020204" pitchFamily="34" charset="0"/>
              </a:defRPr>
            </a:lvl3pPr>
            <a:lvl4pPr>
              <a:buClr>
                <a:schemeClr val="accent6">
                  <a:lumMod val="75000"/>
                </a:schemeClr>
              </a:buClr>
              <a:defRPr>
                <a:latin typeface="Arial" panose="020B0604020202020204" pitchFamily="34" charset="0"/>
                <a:cs typeface="Arial" panose="020B0604020202020204" pitchFamily="34" charset="0"/>
              </a:defRPr>
            </a:lvl4pPr>
            <a:lvl5pPr>
              <a:buClr>
                <a:schemeClr val="accent6">
                  <a:lumMod val="75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7" name="Rectangle 6"/>
          <p:cNvSpPr/>
          <p:nvPr/>
        </p:nvSpPr>
        <p:spPr>
          <a:xfrm>
            <a:off x="1142999" y="144780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144780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142999" y="144780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44780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72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Clr>
                <a:schemeClr val="accent6">
                  <a:lumMod val="75000"/>
                </a:schemeClr>
              </a:buClr>
              <a:defRPr>
                <a:latin typeface="Arial" panose="020B0604020202020204" pitchFamily="34" charset="0"/>
                <a:cs typeface="Arial" panose="020B0604020202020204" pitchFamily="34" charset="0"/>
              </a:defRPr>
            </a:lvl1pPr>
            <a:lvl2pPr>
              <a:buClr>
                <a:schemeClr val="accent6">
                  <a:lumMod val="75000"/>
                </a:schemeClr>
              </a:buClr>
              <a:defRPr>
                <a:latin typeface="Arial" panose="020B0604020202020204" pitchFamily="34" charset="0"/>
                <a:cs typeface="Arial" panose="020B0604020202020204" pitchFamily="34" charset="0"/>
              </a:defRPr>
            </a:lvl2pPr>
            <a:lvl3pPr>
              <a:buClr>
                <a:schemeClr val="accent6">
                  <a:lumMod val="75000"/>
                </a:schemeClr>
              </a:buClr>
              <a:defRPr>
                <a:latin typeface="Arial" panose="020B0604020202020204" pitchFamily="34" charset="0"/>
                <a:cs typeface="Arial" panose="020B0604020202020204" pitchFamily="34" charset="0"/>
              </a:defRPr>
            </a:lvl3pPr>
            <a:lvl4pPr>
              <a:buClr>
                <a:schemeClr val="accent6">
                  <a:lumMod val="75000"/>
                </a:schemeClr>
              </a:buClr>
              <a:defRPr>
                <a:latin typeface="Arial" panose="020B0604020202020204" pitchFamily="34" charset="0"/>
                <a:cs typeface="Arial" panose="020B0604020202020204" pitchFamily="34" charset="0"/>
              </a:defRPr>
            </a:lvl4pPr>
            <a:lvl5pPr>
              <a:buClr>
                <a:schemeClr val="accent6">
                  <a:lumMod val="75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grpSp>
        <p:nvGrpSpPr>
          <p:cNvPr id="10" name="Group 9"/>
          <p:cNvGrpSpPr/>
          <p:nvPr/>
        </p:nvGrpSpPr>
        <p:grpSpPr>
          <a:xfrm>
            <a:off x="-10886" y="6112741"/>
            <a:ext cx="9144001" cy="66790"/>
            <a:chOff x="-10886" y="6112741"/>
            <a:chExt cx="9144001" cy="66791"/>
          </a:xfrm>
        </p:grpSpPr>
        <p:sp>
          <p:nvSpPr>
            <p:cNvPr id="7" name="Rectangle 6"/>
            <p:cNvSpPr/>
            <p:nvPr userDrawn="1"/>
          </p:nvSpPr>
          <p:spPr>
            <a:xfrm>
              <a:off x="1132114" y="6112742"/>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0886" y="6112741"/>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0886" y="6112741"/>
            <a:ext cx="9144001" cy="66790"/>
            <a:chOff x="-10886" y="6112741"/>
            <a:chExt cx="9144001" cy="66791"/>
          </a:xfrm>
        </p:grpSpPr>
        <p:sp>
          <p:nvSpPr>
            <p:cNvPr id="12" name="Rectangle 11"/>
            <p:cNvSpPr/>
            <p:nvPr userDrawn="1"/>
          </p:nvSpPr>
          <p:spPr>
            <a:xfrm>
              <a:off x="1132114" y="6112742"/>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0886" y="6112741"/>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6858001" cy="1143000"/>
          </a:xfrm>
        </p:spPr>
        <p:txBody>
          <a:bodyPr>
            <a:normAutofit/>
          </a:bodyPr>
          <a:lstStyle>
            <a:lvl1pPr algn="l">
              <a:defRPr sz="27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6" name="Rectangle 5"/>
          <p:cNvSpPr/>
          <p:nvPr/>
        </p:nvSpPr>
        <p:spPr>
          <a:xfrm>
            <a:off x="1143001"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EngageNY powerpoint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143001"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EngageNY powerpoint banne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548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6858001" cy="1143000"/>
          </a:xfrm>
        </p:spPr>
        <p:txBody>
          <a:bodyPr>
            <a:normAutofit/>
          </a:bodyPr>
          <a:lstStyle>
            <a:lvl1pPr algn="l">
              <a:defRPr sz="27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latin typeface="Arial" panose="020B0604020202020204" pitchFamily="34" charset="0"/>
                <a:cs typeface="Arial" panose="020B0604020202020204" pitchFamily="34" charset="0"/>
              </a:defRPr>
            </a:lvl1pPr>
            <a:lvl2pPr>
              <a:buClr>
                <a:schemeClr val="accent6">
                  <a:lumMod val="75000"/>
                </a:schemeClr>
              </a:buClr>
              <a:defRPr>
                <a:latin typeface="Arial" panose="020B0604020202020204" pitchFamily="34" charset="0"/>
                <a:cs typeface="Arial" panose="020B0604020202020204" pitchFamily="34" charset="0"/>
              </a:defRPr>
            </a:lvl2pPr>
            <a:lvl3pPr>
              <a:buClr>
                <a:schemeClr val="accent6">
                  <a:lumMod val="75000"/>
                </a:schemeClr>
              </a:buClr>
              <a:defRPr>
                <a:latin typeface="Arial" panose="020B0604020202020204" pitchFamily="34" charset="0"/>
                <a:cs typeface="Arial" panose="020B0604020202020204" pitchFamily="34" charset="0"/>
              </a:defRPr>
            </a:lvl3pPr>
            <a:lvl4pPr>
              <a:buClr>
                <a:schemeClr val="accent6">
                  <a:lumMod val="75000"/>
                </a:schemeClr>
              </a:buClr>
              <a:defRPr>
                <a:latin typeface="Arial" panose="020B0604020202020204" pitchFamily="34" charset="0"/>
                <a:cs typeface="Arial" panose="020B0604020202020204" pitchFamily="34" charset="0"/>
              </a:defRPr>
            </a:lvl4pPr>
            <a:lvl5pPr>
              <a:buClr>
                <a:schemeClr val="accent6">
                  <a:lumMod val="75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pic>
        <p:nvPicPr>
          <p:cNvPr id="7" name="Picture 12" descr="EngageNY powerpoint banner"/>
          <p:cNvPicPr>
            <a:picLocks noChangeAspect="1" noChangeArrowheads="1"/>
          </p:cNvPicPr>
          <p:nvPr/>
        </p:nvPicPr>
        <p:blipFill rotWithShape="1">
          <a:blip r:embed="rId2">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43001"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descr="Nyse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EngageNY powerpoint banne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143001"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Nysed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62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705600" cy="1143000"/>
          </a:xfrm>
        </p:spPr>
        <p:txBody>
          <a:bodyPr>
            <a:normAutofit/>
          </a:bodyPr>
          <a:lstStyle>
            <a:lvl1pPr algn="l">
              <a:defRPr sz="27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latin typeface="Arial" panose="020B0604020202020204" pitchFamily="34" charset="0"/>
                <a:cs typeface="Arial" panose="020B0604020202020204" pitchFamily="34" charset="0"/>
              </a:defRPr>
            </a:lvl1pPr>
            <a:lvl2pPr>
              <a:buClr>
                <a:schemeClr val="accent6">
                  <a:lumMod val="75000"/>
                </a:schemeClr>
              </a:buClr>
              <a:defRPr>
                <a:latin typeface="Arial" panose="020B0604020202020204" pitchFamily="34" charset="0"/>
                <a:cs typeface="Arial" panose="020B0604020202020204" pitchFamily="34" charset="0"/>
              </a:defRPr>
            </a:lvl2pPr>
            <a:lvl3pPr>
              <a:buClr>
                <a:schemeClr val="accent6">
                  <a:lumMod val="75000"/>
                </a:schemeClr>
              </a:buClr>
              <a:defRPr>
                <a:latin typeface="Arial" panose="020B0604020202020204" pitchFamily="34" charset="0"/>
                <a:cs typeface="Arial" panose="020B0604020202020204" pitchFamily="34" charset="0"/>
              </a:defRPr>
            </a:lvl3pPr>
            <a:lvl4pPr>
              <a:buClr>
                <a:schemeClr val="accent6">
                  <a:lumMod val="75000"/>
                </a:schemeClr>
              </a:buClr>
              <a:defRPr>
                <a:latin typeface="Arial" panose="020B0604020202020204" pitchFamily="34" charset="0"/>
                <a:cs typeface="Arial" panose="020B0604020202020204" pitchFamily="34" charset="0"/>
              </a:defRPr>
            </a:lvl4pPr>
            <a:lvl5pPr>
              <a:buClr>
                <a:schemeClr val="accent6">
                  <a:lumMod val="75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8" name="Rectangle 7"/>
          <p:cNvSpPr/>
          <p:nvPr/>
        </p:nvSpPr>
        <p:spPr>
          <a:xfrm>
            <a:off x="1143001"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EngageNY powerpoint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l="39712" r="39978"/>
          <a:stretch/>
        </p:blipFill>
        <p:spPr bwMode="auto">
          <a:xfrm>
            <a:off x="6858000" y="12701"/>
            <a:ext cx="2286000" cy="14107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143001"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EngageNY powerpoint banne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712" r="39978"/>
          <a:stretch/>
        </p:blipFill>
        <p:spPr bwMode="auto">
          <a:xfrm>
            <a:off x="6858000" y="12701"/>
            <a:ext cx="2286000" cy="14107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80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858001" cy="1143000"/>
          </a:xfrm>
        </p:spPr>
        <p:txBody>
          <a:bodyPr>
            <a:normAutofit/>
          </a:bodyPr>
          <a:lstStyle>
            <a:lvl1pPr algn="l">
              <a:defRPr sz="36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latin typeface="Arial" panose="020B0604020202020204" pitchFamily="34" charset="0"/>
                <a:cs typeface="Arial" panose="020B0604020202020204" pitchFamily="34" charset="0"/>
              </a:defRPr>
            </a:lvl1pPr>
            <a:lvl2pPr>
              <a:buClr>
                <a:schemeClr val="accent6">
                  <a:lumMod val="75000"/>
                </a:schemeClr>
              </a:buClr>
              <a:defRPr>
                <a:latin typeface="Arial" panose="020B0604020202020204" pitchFamily="34" charset="0"/>
                <a:cs typeface="Arial" panose="020B0604020202020204" pitchFamily="34" charset="0"/>
              </a:defRPr>
            </a:lvl2pPr>
            <a:lvl3pPr>
              <a:buClr>
                <a:schemeClr val="accent6">
                  <a:lumMod val="75000"/>
                </a:schemeClr>
              </a:buClr>
              <a:defRPr>
                <a:latin typeface="Arial" panose="020B0604020202020204" pitchFamily="34" charset="0"/>
                <a:cs typeface="Arial" panose="020B0604020202020204" pitchFamily="34" charset="0"/>
              </a:defRPr>
            </a:lvl3pPr>
            <a:lvl4pPr>
              <a:buClr>
                <a:schemeClr val="accent6">
                  <a:lumMod val="75000"/>
                </a:schemeClr>
              </a:buClr>
              <a:defRPr>
                <a:latin typeface="Arial" panose="020B0604020202020204" pitchFamily="34" charset="0"/>
                <a:cs typeface="Arial" panose="020B0604020202020204" pitchFamily="34" charset="0"/>
              </a:defRPr>
            </a:lvl4pPr>
            <a:lvl5pPr>
              <a:buClr>
                <a:schemeClr val="accent6">
                  <a:lumMod val="75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pic>
        <p:nvPicPr>
          <p:cNvPr id="7" name="Picture 12" descr="EngageNY powerpoint banner"/>
          <p:cNvPicPr>
            <a:picLocks noChangeAspect="1" noChangeArrowheads="1"/>
          </p:cNvPicPr>
          <p:nvPr/>
        </p:nvPicPr>
        <p:blipFill rotWithShape="1">
          <a:blip r:embed="rId2">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Nyse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EngageNY powerpoint banne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Nysed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6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848230" cy="1143000"/>
          </a:xfrm>
        </p:spPr>
        <p:txBody>
          <a:bodyPr>
            <a:normAutofit/>
          </a:bodyPr>
          <a:lstStyle>
            <a:lvl1pPr algn="l">
              <a:defRPr sz="36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latin typeface="Arial" panose="020B0604020202020204" pitchFamily="34" charset="0"/>
                <a:cs typeface="Arial" panose="020B0604020202020204" pitchFamily="34" charset="0"/>
              </a:defRPr>
            </a:lvl1pPr>
            <a:lvl2pPr>
              <a:buClr>
                <a:schemeClr val="accent6">
                  <a:lumMod val="75000"/>
                </a:schemeClr>
              </a:buClr>
              <a:defRPr>
                <a:latin typeface="Arial" panose="020B0604020202020204" pitchFamily="34" charset="0"/>
                <a:cs typeface="Arial" panose="020B0604020202020204" pitchFamily="34" charset="0"/>
              </a:defRPr>
            </a:lvl2pPr>
            <a:lvl3pPr>
              <a:buClr>
                <a:schemeClr val="accent6">
                  <a:lumMod val="75000"/>
                </a:schemeClr>
              </a:buClr>
              <a:defRPr>
                <a:latin typeface="Arial" panose="020B0604020202020204" pitchFamily="34" charset="0"/>
                <a:cs typeface="Arial" panose="020B0604020202020204" pitchFamily="34" charset="0"/>
              </a:defRPr>
            </a:lvl3pPr>
            <a:lvl4pPr>
              <a:buClr>
                <a:schemeClr val="accent6">
                  <a:lumMod val="75000"/>
                </a:schemeClr>
              </a:buClr>
              <a:defRPr>
                <a:latin typeface="Arial" panose="020B0604020202020204" pitchFamily="34" charset="0"/>
                <a:cs typeface="Arial" panose="020B0604020202020204" pitchFamily="34" charset="0"/>
              </a:defRPr>
            </a:lvl4pPr>
            <a:lvl5pPr>
              <a:buClr>
                <a:schemeClr val="accent6">
                  <a:lumMod val="75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8" name="Rectangle 7"/>
          <p:cNvSpPr/>
          <p:nvPr/>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EngageNY powerpoint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l="18096" r="63214"/>
          <a:stretch/>
        </p:blipFill>
        <p:spPr bwMode="auto">
          <a:xfrm>
            <a:off x="7000630" y="-1"/>
            <a:ext cx="2143370" cy="14374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EngageNY powerpoint banne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8096" r="63214"/>
          <a:stretch/>
        </p:blipFill>
        <p:spPr bwMode="auto">
          <a:xfrm>
            <a:off x="7000630" y="-1"/>
            <a:ext cx="2143370" cy="14374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4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705600" cy="1143000"/>
          </a:xfrm>
        </p:spPr>
        <p:txBody>
          <a:bodyPr>
            <a:normAutofit/>
          </a:bodyPr>
          <a:lstStyle>
            <a:lvl1pPr algn="l">
              <a:defRPr sz="36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latin typeface="Arial" panose="020B0604020202020204" pitchFamily="34" charset="0"/>
                <a:cs typeface="Arial" panose="020B0604020202020204" pitchFamily="34" charset="0"/>
              </a:defRPr>
            </a:lvl1pPr>
            <a:lvl2pPr>
              <a:buClr>
                <a:schemeClr val="accent6">
                  <a:lumMod val="75000"/>
                </a:schemeClr>
              </a:buClr>
              <a:defRPr>
                <a:latin typeface="Arial" panose="020B0604020202020204" pitchFamily="34" charset="0"/>
                <a:cs typeface="Arial" panose="020B0604020202020204" pitchFamily="34" charset="0"/>
              </a:defRPr>
            </a:lvl2pPr>
            <a:lvl3pPr>
              <a:buClr>
                <a:schemeClr val="accent6">
                  <a:lumMod val="75000"/>
                </a:schemeClr>
              </a:buClr>
              <a:defRPr>
                <a:latin typeface="Arial" panose="020B0604020202020204" pitchFamily="34" charset="0"/>
                <a:cs typeface="Arial" panose="020B0604020202020204" pitchFamily="34" charset="0"/>
              </a:defRPr>
            </a:lvl3pPr>
            <a:lvl4pPr>
              <a:buClr>
                <a:schemeClr val="accent6">
                  <a:lumMod val="75000"/>
                </a:schemeClr>
              </a:buClr>
              <a:defRPr>
                <a:latin typeface="Arial" panose="020B0604020202020204" pitchFamily="34" charset="0"/>
                <a:cs typeface="Arial" panose="020B0604020202020204" pitchFamily="34" charset="0"/>
              </a:defRPr>
            </a:lvl4pPr>
            <a:lvl5pPr>
              <a:buClr>
                <a:schemeClr val="accent6">
                  <a:lumMod val="75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8" name="Rectangle 7"/>
          <p:cNvSpPr/>
          <p:nvPr/>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EngageNY powerpoint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l="39712" r="39978"/>
          <a:stretch/>
        </p:blipFill>
        <p:spPr bwMode="auto">
          <a:xfrm>
            <a:off x="6858000" y="12699"/>
            <a:ext cx="2286000" cy="14107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EngageNY powerpoint banne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712" r="39978"/>
          <a:stretch/>
        </p:blipFill>
        <p:spPr bwMode="auto">
          <a:xfrm>
            <a:off x="6858000" y="12699"/>
            <a:ext cx="2286000" cy="14107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2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7" name="Rectangle 6"/>
          <p:cNvSpPr/>
          <p:nvPr/>
        </p:nvSpPr>
        <p:spPr>
          <a:xfrm>
            <a:off x="1143000" y="579120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579120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Nyse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902"/>
            <a:ext cx="2824144" cy="7164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143000" y="579120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79120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Nysed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4200" y="228902"/>
            <a:ext cx="2824144" cy="71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3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858001" cy="1143000"/>
          </a:xfrm>
        </p:spPr>
        <p:txBody>
          <a:bodyPr>
            <a:normAutofit/>
          </a:bodyPr>
          <a:lstStyle>
            <a:lvl1pPr algn="l">
              <a:defRPr sz="36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chemeClr val="accent6">
                  <a:lumMod val="75000"/>
                </a:schemeClr>
              </a:buClr>
              <a:defRPr sz="2800">
                <a:latin typeface="Arial" panose="020B0604020202020204" pitchFamily="34" charset="0"/>
                <a:cs typeface="Arial" panose="020B0604020202020204" pitchFamily="34" charset="0"/>
              </a:defRPr>
            </a:lvl1pPr>
            <a:lvl2pPr>
              <a:buClr>
                <a:schemeClr val="accent6">
                  <a:lumMod val="75000"/>
                </a:schemeClr>
              </a:buClr>
              <a:defRPr sz="2400">
                <a:latin typeface="Arial" panose="020B0604020202020204" pitchFamily="34" charset="0"/>
                <a:cs typeface="Arial" panose="020B0604020202020204" pitchFamily="34" charset="0"/>
              </a:defRPr>
            </a:lvl2pPr>
            <a:lvl3pPr>
              <a:buClr>
                <a:schemeClr val="accent6">
                  <a:lumMod val="75000"/>
                </a:schemeClr>
              </a:buClr>
              <a:defRPr sz="2000">
                <a:latin typeface="Arial" panose="020B0604020202020204" pitchFamily="34" charset="0"/>
                <a:cs typeface="Arial" panose="020B0604020202020204" pitchFamily="34" charset="0"/>
              </a:defRPr>
            </a:lvl3pPr>
            <a:lvl4pPr>
              <a:buClr>
                <a:schemeClr val="accent6">
                  <a:lumMod val="75000"/>
                </a:schemeClr>
              </a:buClr>
              <a:defRPr sz="1800">
                <a:latin typeface="Arial" panose="020B0604020202020204" pitchFamily="34" charset="0"/>
                <a:cs typeface="Arial" panose="020B0604020202020204" pitchFamily="34" charset="0"/>
              </a:defRPr>
            </a:lvl4pPr>
            <a:lvl5pPr>
              <a:buClr>
                <a:schemeClr val="accent6">
                  <a:lumMod val="75000"/>
                </a:schemeClr>
              </a:buCl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chemeClr val="accent6">
                  <a:lumMod val="75000"/>
                </a:schemeClr>
              </a:buClr>
              <a:defRPr sz="2800">
                <a:latin typeface="Arial" panose="020B0604020202020204" pitchFamily="34" charset="0"/>
                <a:cs typeface="Arial" panose="020B0604020202020204" pitchFamily="34" charset="0"/>
              </a:defRPr>
            </a:lvl1pPr>
            <a:lvl2pPr>
              <a:buClr>
                <a:schemeClr val="accent6">
                  <a:lumMod val="75000"/>
                </a:schemeClr>
              </a:buClr>
              <a:defRPr sz="2400">
                <a:latin typeface="Arial" panose="020B0604020202020204" pitchFamily="34" charset="0"/>
                <a:cs typeface="Arial" panose="020B0604020202020204" pitchFamily="34" charset="0"/>
              </a:defRPr>
            </a:lvl2pPr>
            <a:lvl3pPr>
              <a:buClr>
                <a:schemeClr val="accent6">
                  <a:lumMod val="75000"/>
                </a:schemeClr>
              </a:buClr>
              <a:defRPr sz="2000">
                <a:latin typeface="Arial" panose="020B0604020202020204" pitchFamily="34" charset="0"/>
                <a:cs typeface="Arial" panose="020B0604020202020204" pitchFamily="34" charset="0"/>
              </a:defRPr>
            </a:lvl3pPr>
            <a:lvl4pPr>
              <a:buClr>
                <a:schemeClr val="accent6">
                  <a:lumMod val="75000"/>
                </a:schemeClr>
              </a:buClr>
              <a:defRPr sz="1800">
                <a:latin typeface="Arial" panose="020B0604020202020204" pitchFamily="34" charset="0"/>
                <a:cs typeface="Arial" panose="020B0604020202020204" pitchFamily="34" charset="0"/>
              </a:defRPr>
            </a:lvl4pPr>
            <a:lvl5pPr>
              <a:buClr>
                <a:schemeClr val="accent6">
                  <a:lumMod val="75000"/>
                </a:schemeClr>
              </a:buCl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http://www.nysed.gov</a:t>
            </a:r>
          </a:p>
        </p:txBody>
      </p:sp>
      <p:sp>
        <p:nvSpPr>
          <p:cNvPr id="7" name="Slide Number Placeholder 6"/>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8" name="Rectangle 7"/>
          <p:cNvSpPr/>
          <p:nvPr/>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EngageNY powerpoint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EngageNY powerpoint banne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57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858001" cy="1143000"/>
          </a:xfrm>
        </p:spPr>
        <p:txBody>
          <a:bodyPr>
            <a:normAutofit/>
          </a:bodyPr>
          <a:lstStyle>
            <a:lvl1pPr algn="l">
              <a:defRPr sz="36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chemeClr val="accent6">
                  <a:lumMod val="75000"/>
                </a:schemeClr>
              </a:buClr>
              <a:defRPr sz="2000">
                <a:latin typeface="Arial" panose="020B0604020202020204" pitchFamily="34" charset="0"/>
                <a:cs typeface="Arial" panose="020B0604020202020204" pitchFamily="34" charset="0"/>
              </a:defRPr>
            </a:lvl1pPr>
            <a:lvl2pPr>
              <a:buClr>
                <a:schemeClr val="accent6">
                  <a:lumMod val="75000"/>
                </a:schemeClr>
              </a:buClr>
              <a:defRPr sz="2000">
                <a:latin typeface="Arial" panose="020B0604020202020204" pitchFamily="34" charset="0"/>
                <a:cs typeface="Arial" panose="020B0604020202020204" pitchFamily="34" charset="0"/>
              </a:defRPr>
            </a:lvl2pPr>
            <a:lvl3pPr>
              <a:buClr>
                <a:schemeClr val="accent6">
                  <a:lumMod val="75000"/>
                </a:schemeClr>
              </a:buClr>
              <a:defRPr sz="1800">
                <a:latin typeface="Arial" panose="020B0604020202020204" pitchFamily="34" charset="0"/>
                <a:cs typeface="Arial" panose="020B0604020202020204" pitchFamily="34" charset="0"/>
              </a:defRPr>
            </a:lvl3pPr>
            <a:lvl4pPr>
              <a:buClr>
                <a:schemeClr val="accent6">
                  <a:lumMod val="75000"/>
                </a:schemeClr>
              </a:buClr>
              <a:defRPr sz="1600">
                <a:latin typeface="Arial" panose="020B0604020202020204" pitchFamily="34" charset="0"/>
                <a:cs typeface="Arial" panose="020B0604020202020204" pitchFamily="34" charset="0"/>
              </a:defRPr>
            </a:lvl4pPr>
            <a:lvl5pPr>
              <a:buClr>
                <a:schemeClr val="accent6">
                  <a:lumMod val="75000"/>
                </a:schemeClr>
              </a:buCl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chemeClr val="accent6">
                  <a:lumMod val="75000"/>
                </a:schemeClr>
              </a:buClr>
              <a:defRPr sz="2000">
                <a:latin typeface="Arial" panose="020B0604020202020204" pitchFamily="34" charset="0"/>
                <a:cs typeface="Arial" panose="020B0604020202020204" pitchFamily="34" charset="0"/>
              </a:defRPr>
            </a:lvl1pPr>
            <a:lvl2pPr>
              <a:buClr>
                <a:schemeClr val="accent6">
                  <a:lumMod val="75000"/>
                </a:schemeClr>
              </a:buClr>
              <a:defRPr sz="2000">
                <a:latin typeface="Arial" panose="020B0604020202020204" pitchFamily="34" charset="0"/>
                <a:cs typeface="Arial" panose="020B0604020202020204" pitchFamily="34" charset="0"/>
              </a:defRPr>
            </a:lvl2pPr>
            <a:lvl3pPr>
              <a:buClr>
                <a:schemeClr val="accent6">
                  <a:lumMod val="75000"/>
                </a:schemeClr>
              </a:buClr>
              <a:defRPr sz="1800">
                <a:latin typeface="Arial" panose="020B0604020202020204" pitchFamily="34" charset="0"/>
                <a:cs typeface="Arial" panose="020B0604020202020204" pitchFamily="34" charset="0"/>
              </a:defRPr>
            </a:lvl3pPr>
            <a:lvl4pPr>
              <a:buClr>
                <a:schemeClr val="accent6">
                  <a:lumMod val="75000"/>
                </a:schemeClr>
              </a:buClr>
              <a:defRPr sz="1600">
                <a:latin typeface="Arial" panose="020B0604020202020204" pitchFamily="34" charset="0"/>
                <a:cs typeface="Arial" panose="020B0604020202020204" pitchFamily="34" charset="0"/>
              </a:defRPr>
            </a:lvl4pPr>
            <a:lvl5pPr>
              <a:buClr>
                <a:schemeClr val="accent6">
                  <a:lumMod val="75000"/>
                </a:schemeClr>
              </a:buCl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10" name="Rectangle 9"/>
          <p:cNvSpPr/>
          <p:nvPr/>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EngageNY powerpoint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EngageNY powerpoint banne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61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858001" cy="1143000"/>
          </a:xfrm>
        </p:spPr>
        <p:txBody>
          <a:bodyPr>
            <a:normAutofit/>
          </a:bodyPr>
          <a:lstStyle>
            <a:lvl1pPr algn="l">
              <a:defRPr sz="36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6" name="Rectangle 5"/>
          <p:cNvSpPr/>
          <p:nvPr/>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EngageNY powerpoint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EngageNY powerpoint banne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69" r="81647" b="-469"/>
          <a:stretch/>
        </p:blipFill>
        <p:spPr bwMode="auto">
          <a:xfrm>
            <a:off x="7010401" y="0"/>
            <a:ext cx="2133600" cy="145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0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
        <p:nvSpPr>
          <p:cNvPr id="5" name="Rectangle 4"/>
          <p:cNvSpPr/>
          <p:nvPr/>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Nys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143000" y="1457210"/>
            <a:ext cx="8001001" cy="66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57210"/>
            <a:ext cx="990600" cy="667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Nyse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58682"/>
            <a:ext cx="2062144" cy="5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7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Tree>
    <p:extLst>
      <p:ext uri="{BB962C8B-B14F-4D97-AF65-F5344CB8AC3E}">
        <p14:creationId xmlns:p14="http://schemas.microsoft.com/office/powerpoint/2010/main" val="686096282"/>
      </p:ext>
    </p:extLst>
  </p:cSld>
  <p:clrMap bg1="lt1" tx1="dk1" bg2="lt2" tx2="dk2" accent1="accent1" accent2="accent2" accent3="accent3" accent4="accent4" accent5="accent5" accent6="accent6" hlink="hlink" folHlink="folHlink"/>
  <p:sldLayoutIdLst>
    <p:sldLayoutId id="2147483663" r:id="rId1"/>
    <p:sldLayoutId id="2147483676" r:id="rId2"/>
    <p:sldLayoutId id="2147483665" r:id="rId3"/>
    <p:sldLayoutId id="2147483666" r:id="rId4"/>
    <p:sldLayoutId id="2147483667" r:id="rId5"/>
    <p:sldLayoutId id="214748367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6">
            <a:lumMod val="75000"/>
          </a:schemeClr>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lumMod val="75000"/>
          </a:schemeClr>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r>
              <a:rPr lang="en-US" dirty="0"/>
              <a:t>http://www.nysed.gov</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bg1">
                    <a:lumMod val="50000"/>
                  </a:schemeClr>
                </a:solidFill>
                <a:latin typeface="Arial" panose="020B0604020202020204" pitchFamily="34" charset="0"/>
                <a:cs typeface="Arial" panose="020B0604020202020204" pitchFamily="34" charset="0"/>
              </a:defRPr>
            </a:lvl1pPr>
          </a:lstStyle>
          <a:p>
            <a:fld id="{F0597B30-7949-4ED9-96B5-005BABF2293C}" type="slidenum">
              <a:rPr lang="en-US" smtClean="0"/>
              <a:pPr/>
              <a:t>‹#›</a:t>
            </a:fld>
            <a:endParaRPr lang="en-US" dirty="0"/>
          </a:p>
        </p:txBody>
      </p:sp>
    </p:spTree>
    <p:extLst>
      <p:ext uri="{BB962C8B-B14F-4D97-AF65-F5344CB8AC3E}">
        <p14:creationId xmlns:p14="http://schemas.microsoft.com/office/powerpoint/2010/main" val="4188510391"/>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6">
            <a:lumMod val="75000"/>
          </a:schemeClr>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lumMod val="75000"/>
          </a:schemeClr>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e.radez@nysed.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isa.Pingelski@nysed.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lsides.com/" TargetMode="External"/><Relationship Id="rId2" Type="http://schemas.openxmlformats.org/officeDocument/2006/relationships/hyperlink" Target="http://www.snopes.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hyperlink" Target="https://sheg.stanford.edu/civic-online-reason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civics.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valon.law.yale.edu/subject_menus/ancient.asp" TargetMode="External"/><Relationship Id="rId2" Type="http://schemas.openxmlformats.org/officeDocument/2006/relationships/hyperlink" Target="https://www.docsteach.org/" TargetMode="External"/><Relationship Id="rId1" Type="http://schemas.openxmlformats.org/officeDocument/2006/relationships/slideLayout" Target="../slideLayouts/slideLayout2.xml"/><Relationship Id="rId4" Type="http://schemas.openxmlformats.org/officeDocument/2006/relationships/hyperlink" Target="http://www.teachingtoleranc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ysed.gov/curriculum-instructio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nlife.ca/audio/andrew-fountain-bible-truth" TargetMode="External"/><Relationship Id="rId5" Type="http://schemas.openxmlformats.org/officeDocument/2006/relationships/image" Target="../media/image9.jpg"/><Relationship Id="rId4" Type="http://schemas.openxmlformats.org/officeDocument/2006/relationships/hyperlink" Target="mailto:EMSCURRIC@nysed.go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sg.org/pubs/capitolideas/2017_july_aug/civics_essa.aspx"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reativecommons.org/licenses/by-nc/3.0/" TargetMode="External"/><Relationship Id="rId5" Type="http://schemas.openxmlformats.org/officeDocument/2006/relationships/hyperlink" Target="http://sparkpolicy.com/tools/introduction-taking-an-equity-lens/"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9EF3-F388-4BC1-8AAB-F0A2E7C4357D}"/>
              </a:ext>
            </a:extLst>
          </p:cNvPr>
          <p:cNvSpPr>
            <a:spLocks noGrp="1"/>
          </p:cNvSpPr>
          <p:nvPr>
            <p:ph type="ctrTitle"/>
          </p:nvPr>
        </p:nvSpPr>
        <p:spPr>
          <a:xfrm>
            <a:off x="762000" y="1371600"/>
            <a:ext cx="8115299" cy="1927225"/>
          </a:xfrm>
        </p:spPr>
        <p:txBody>
          <a:bodyPr>
            <a:normAutofit fontScale="90000"/>
          </a:bodyPr>
          <a:lstStyle/>
          <a:p>
            <a:r>
              <a:rPr lang="en-US" sz="4000" b="0" cap="all" dirty="0"/>
              <a:t>NYSCSS</a:t>
            </a:r>
            <a:br>
              <a:rPr lang="en-US" sz="4000" b="0" cap="all" dirty="0"/>
            </a:br>
            <a:r>
              <a:rPr lang="en-US" sz="4000" b="0" cap="all" dirty="0"/>
              <a:t>NYSED Update</a:t>
            </a:r>
            <a:r>
              <a:rPr lang="en-US" b="0" cap="all" dirty="0"/>
              <a:t/>
            </a:r>
            <a:br>
              <a:rPr lang="en-US" b="0" cap="all" dirty="0"/>
            </a:br>
            <a:endParaRPr lang="en-US" dirty="0"/>
          </a:p>
        </p:txBody>
      </p:sp>
      <p:sp>
        <p:nvSpPr>
          <p:cNvPr id="3" name="Subtitle 2">
            <a:extLst>
              <a:ext uri="{FF2B5EF4-FFF2-40B4-BE49-F238E27FC236}">
                <a16:creationId xmlns:a16="http://schemas.microsoft.com/office/drawing/2014/main" id="{35E3AABC-BC18-4EAE-B3B4-1080B1E217F2}"/>
              </a:ext>
            </a:extLst>
          </p:cNvPr>
          <p:cNvSpPr>
            <a:spLocks noGrp="1"/>
          </p:cNvSpPr>
          <p:nvPr>
            <p:ph type="subTitle" idx="1"/>
          </p:nvPr>
        </p:nvSpPr>
        <p:spPr>
          <a:xfrm>
            <a:off x="1371598" y="2438400"/>
            <a:ext cx="6477001" cy="2917825"/>
          </a:xfrm>
        </p:spPr>
        <p:txBody>
          <a:bodyPr>
            <a:normAutofit fontScale="92500" lnSpcReduction="20000"/>
          </a:bodyPr>
          <a:lstStyle/>
          <a:p>
            <a:endParaRPr lang="en-US" sz="1800" dirty="0">
              <a:solidFill>
                <a:schemeClr val="tx1"/>
              </a:solidFill>
            </a:endParaRPr>
          </a:p>
          <a:p>
            <a:endParaRPr lang="en-US" sz="1800" dirty="0">
              <a:solidFill>
                <a:schemeClr val="tx1"/>
              </a:solidFill>
            </a:endParaRPr>
          </a:p>
          <a:p>
            <a:r>
              <a:rPr lang="en-US" sz="1800" dirty="0">
                <a:solidFill>
                  <a:schemeClr val="tx1"/>
                </a:solidFill>
              </a:rPr>
              <a:t>Christine Radez</a:t>
            </a:r>
          </a:p>
          <a:p>
            <a:r>
              <a:rPr lang="en-US" sz="1800" dirty="0">
                <a:solidFill>
                  <a:schemeClr val="tx1"/>
                </a:solidFill>
              </a:rPr>
              <a:t>Social Studies Associate</a:t>
            </a:r>
          </a:p>
          <a:p>
            <a:r>
              <a:rPr lang="en-US" sz="1800" dirty="0">
                <a:solidFill>
                  <a:schemeClr val="tx1"/>
                </a:solidFill>
              </a:rPr>
              <a:t>Office of Curriculum and Instruction </a:t>
            </a:r>
          </a:p>
          <a:p>
            <a:r>
              <a:rPr lang="en-US" sz="1800" dirty="0">
                <a:solidFill>
                  <a:schemeClr val="tx1"/>
                </a:solidFill>
                <a:hlinkClick r:id="rId3"/>
              </a:rPr>
              <a:t>Christine.Radez@nysed.gov</a:t>
            </a:r>
            <a:endParaRPr lang="en-US" sz="1800" dirty="0">
              <a:solidFill>
                <a:schemeClr val="tx1"/>
              </a:solidFill>
            </a:endParaRPr>
          </a:p>
          <a:p>
            <a:r>
              <a:rPr lang="en-US" sz="1800" dirty="0">
                <a:solidFill>
                  <a:schemeClr val="tx1"/>
                </a:solidFill>
              </a:rPr>
              <a:t> </a:t>
            </a:r>
          </a:p>
          <a:p>
            <a:r>
              <a:rPr lang="en-US" sz="1800" dirty="0">
                <a:solidFill>
                  <a:schemeClr val="tx1"/>
                </a:solidFill>
              </a:rPr>
              <a:t>Lisa Pingelski</a:t>
            </a:r>
          </a:p>
          <a:p>
            <a:r>
              <a:rPr lang="en-US" sz="1800" dirty="0">
                <a:solidFill>
                  <a:schemeClr val="tx1"/>
                </a:solidFill>
              </a:rPr>
              <a:t>Social Studies Associate</a:t>
            </a:r>
          </a:p>
          <a:p>
            <a:r>
              <a:rPr lang="en-US" sz="1800" dirty="0">
                <a:solidFill>
                  <a:schemeClr val="tx1"/>
                </a:solidFill>
              </a:rPr>
              <a:t>Office of Assessment/Office of Curriculum and Instruction</a:t>
            </a:r>
          </a:p>
          <a:p>
            <a:r>
              <a:rPr lang="en-US" sz="1800" dirty="0">
                <a:solidFill>
                  <a:schemeClr val="tx1"/>
                </a:solidFill>
                <a:hlinkClick r:id="rId4"/>
              </a:rPr>
              <a:t>Lisa.Pingelski@nysed.gov</a:t>
            </a:r>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331345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E92F-6C47-4D08-BC93-76D2F2C03F0C}"/>
              </a:ext>
            </a:extLst>
          </p:cNvPr>
          <p:cNvSpPr>
            <a:spLocks noGrp="1"/>
          </p:cNvSpPr>
          <p:nvPr>
            <p:ph type="title"/>
          </p:nvPr>
        </p:nvSpPr>
        <p:spPr/>
        <p:txBody>
          <a:bodyPr>
            <a:normAutofit fontScale="90000"/>
          </a:bodyPr>
          <a:lstStyle/>
          <a:p>
            <a:r>
              <a:rPr lang="en-US" dirty="0"/>
              <a:t>Culturally Responsive </a:t>
            </a:r>
            <a:br>
              <a:rPr lang="en-US" dirty="0"/>
            </a:br>
            <a:r>
              <a:rPr lang="en-US" dirty="0"/>
              <a:t>Framework</a:t>
            </a:r>
          </a:p>
        </p:txBody>
      </p:sp>
      <p:sp>
        <p:nvSpPr>
          <p:cNvPr id="3" name="Content Placeholder 2">
            <a:extLst>
              <a:ext uri="{FF2B5EF4-FFF2-40B4-BE49-F238E27FC236}">
                <a16:creationId xmlns:a16="http://schemas.microsoft.com/office/drawing/2014/main" id="{0A8B2817-6B28-49B2-A9ED-BD220C094FF7}"/>
              </a:ext>
            </a:extLst>
          </p:cNvPr>
          <p:cNvSpPr>
            <a:spLocks noGrp="1"/>
          </p:cNvSpPr>
          <p:nvPr>
            <p:ph idx="1"/>
          </p:nvPr>
        </p:nvSpPr>
        <p:spPr>
          <a:xfrm>
            <a:off x="0" y="1600200"/>
            <a:ext cx="9144000" cy="4525963"/>
          </a:xfrm>
        </p:spPr>
        <p:txBody>
          <a:bodyPr>
            <a:normAutofit/>
          </a:bodyPr>
          <a:lstStyle/>
          <a:p>
            <a:pPr marL="0" indent="0">
              <a:buNone/>
            </a:pPr>
            <a:r>
              <a:rPr lang="en-US" sz="2200" dirty="0"/>
              <a:t>Help educators create student-centered learning environments that:</a:t>
            </a:r>
          </a:p>
          <a:p>
            <a:pPr marL="0" indent="0">
              <a:buNone/>
            </a:pPr>
            <a:r>
              <a:rPr lang="en-US" sz="2200" dirty="0"/>
              <a:t> </a:t>
            </a:r>
          </a:p>
          <a:p>
            <a:pPr marL="0" indent="0">
              <a:buNone/>
            </a:pPr>
            <a:r>
              <a:rPr lang="en-US" sz="2200" dirty="0">
                <a:solidFill>
                  <a:srgbClr val="FFC000"/>
                </a:solidFill>
              </a:rPr>
              <a:t>1. </a:t>
            </a:r>
            <a:r>
              <a:rPr lang="en-US" sz="2200" dirty="0"/>
              <a:t>Affirm racial, linguistic and cultural identities</a:t>
            </a:r>
          </a:p>
          <a:p>
            <a:pPr marL="0" indent="0">
              <a:buNone/>
            </a:pPr>
            <a:endParaRPr lang="en-US" sz="2200" dirty="0"/>
          </a:p>
          <a:p>
            <a:pPr marL="0" indent="0">
              <a:buNone/>
            </a:pPr>
            <a:r>
              <a:rPr lang="en-US" sz="2200" dirty="0">
                <a:solidFill>
                  <a:srgbClr val="F6BD30"/>
                </a:solidFill>
              </a:rPr>
              <a:t>2. </a:t>
            </a:r>
            <a:r>
              <a:rPr lang="en-US" sz="2200" dirty="0"/>
              <a:t>Prepare students’ abilities to connect across lines of difference</a:t>
            </a:r>
          </a:p>
          <a:p>
            <a:pPr marL="0" indent="0">
              <a:buNone/>
            </a:pPr>
            <a:endParaRPr lang="en-US" sz="2200" dirty="0"/>
          </a:p>
          <a:p>
            <a:pPr marL="0" indent="0">
              <a:buNone/>
            </a:pPr>
            <a:r>
              <a:rPr lang="en-US" sz="2200" dirty="0">
                <a:solidFill>
                  <a:srgbClr val="F6BD30"/>
                </a:solidFill>
              </a:rPr>
              <a:t>3. </a:t>
            </a:r>
            <a:r>
              <a:rPr lang="en-US" sz="2200" dirty="0"/>
              <a:t>Elevate historically marginalized voices; empower students as agents</a:t>
            </a:r>
          </a:p>
          <a:p>
            <a:pPr marL="0" indent="0">
              <a:buNone/>
            </a:pPr>
            <a:r>
              <a:rPr lang="en-US" sz="2200" dirty="0"/>
              <a:t>    of social change  </a:t>
            </a:r>
          </a:p>
        </p:txBody>
      </p:sp>
      <p:sp>
        <p:nvSpPr>
          <p:cNvPr id="4" name="Slide Number Placeholder 3">
            <a:extLst>
              <a:ext uri="{FF2B5EF4-FFF2-40B4-BE49-F238E27FC236}">
                <a16:creationId xmlns:a16="http://schemas.microsoft.com/office/drawing/2014/main" id="{58207AC3-7FDA-4823-8E90-373CE82E9E25}"/>
              </a:ext>
            </a:extLst>
          </p:cNvPr>
          <p:cNvSpPr>
            <a:spLocks noGrp="1"/>
          </p:cNvSpPr>
          <p:nvPr>
            <p:ph type="sldNum" sz="quarter" idx="12"/>
          </p:nvPr>
        </p:nvSpPr>
        <p:spPr/>
        <p:txBody>
          <a:bodyPr/>
          <a:lstStyle/>
          <a:p>
            <a:fld id="{F0597B30-7949-4ED9-96B5-005BABF2293C}" type="slidenum">
              <a:rPr lang="en-US" smtClean="0"/>
              <a:pPr/>
              <a:t>10</a:t>
            </a:fld>
            <a:endParaRPr lang="en-US" dirty="0"/>
          </a:p>
        </p:txBody>
      </p:sp>
    </p:spTree>
    <p:extLst>
      <p:ext uri="{BB962C8B-B14F-4D97-AF65-F5344CB8AC3E}">
        <p14:creationId xmlns:p14="http://schemas.microsoft.com/office/powerpoint/2010/main" val="331967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CEFD-059D-40B3-9B14-CBF26BE24AED}"/>
              </a:ext>
            </a:extLst>
          </p:cNvPr>
          <p:cNvSpPr>
            <a:spLocks noGrp="1"/>
          </p:cNvSpPr>
          <p:nvPr>
            <p:ph type="title"/>
          </p:nvPr>
        </p:nvSpPr>
        <p:spPr/>
        <p:txBody>
          <a:bodyPr>
            <a:normAutofit fontScale="90000"/>
          </a:bodyPr>
          <a:lstStyle/>
          <a:p>
            <a:r>
              <a:rPr lang="en-US" sz="2700" dirty="0"/>
              <a:t>THE NYS SOCIAL STUDIES FRAMEWORK SUPPORTS THE CULTURALLY RESPONSIVE SUSTAINING EDUCATION FRAMEWORK</a:t>
            </a:r>
            <a:r>
              <a:rPr lang="en-US" dirty="0"/>
              <a:t/>
            </a:r>
            <a:br>
              <a:rPr lang="en-US" dirty="0"/>
            </a:br>
            <a:endParaRPr lang="en-US" dirty="0"/>
          </a:p>
        </p:txBody>
      </p:sp>
      <p:sp>
        <p:nvSpPr>
          <p:cNvPr id="8" name="Content Placeholder 7">
            <a:extLst>
              <a:ext uri="{FF2B5EF4-FFF2-40B4-BE49-F238E27FC236}">
                <a16:creationId xmlns:a16="http://schemas.microsoft.com/office/drawing/2014/main" id="{A9440B7B-BD74-418E-90FF-71525946F4F4}"/>
              </a:ext>
            </a:extLst>
          </p:cNvPr>
          <p:cNvSpPr>
            <a:spLocks noGrp="1"/>
          </p:cNvSpPr>
          <p:nvPr>
            <p:ph idx="1"/>
          </p:nvPr>
        </p:nvSpPr>
        <p:spPr/>
        <p:txBody>
          <a:bodyPr>
            <a:normAutofit/>
          </a:bodyPr>
          <a:lstStyle/>
          <a:p>
            <a:r>
              <a:rPr lang="en-US" sz="2400" dirty="0"/>
              <a:t>Kindergarten- K.2 Children, families, and communities exhibit cultural similarities and differences</a:t>
            </a:r>
          </a:p>
          <a:p>
            <a:r>
              <a:rPr lang="en-US" sz="2400" dirty="0"/>
              <a:t>2</a:t>
            </a:r>
            <a:r>
              <a:rPr lang="en-US" sz="2400" baseline="30000" dirty="0"/>
              <a:t>nd</a:t>
            </a:r>
            <a:r>
              <a:rPr lang="en-US" sz="2400" dirty="0"/>
              <a:t> Grade- 2.2b A community is strengthened by the diversity of its members, with ideas, talents, perspectives and cultures that can be shared across the community</a:t>
            </a:r>
          </a:p>
          <a:p>
            <a:r>
              <a:rPr lang="en-US" sz="2400" dirty="0"/>
              <a:t>3</a:t>
            </a:r>
            <a:r>
              <a:rPr lang="en-US" sz="2400" baseline="30000" dirty="0"/>
              <a:t>rd</a:t>
            </a:r>
            <a:r>
              <a:rPr lang="en-US" sz="2400" dirty="0"/>
              <a:t> grade- 3.4 Each community or culture has a unique history, including heroic figures, traditions and holidays 3.4b Arts, music, dance and literature develop through a community’s history</a:t>
            </a:r>
          </a:p>
        </p:txBody>
      </p:sp>
      <p:sp>
        <p:nvSpPr>
          <p:cNvPr id="7" name="Slide Number Placeholder 6">
            <a:extLst>
              <a:ext uri="{FF2B5EF4-FFF2-40B4-BE49-F238E27FC236}">
                <a16:creationId xmlns:a16="http://schemas.microsoft.com/office/drawing/2014/main" id="{85DD9C9E-E05B-47C7-8DAF-ED2B2D9E10E3}"/>
              </a:ext>
            </a:extLst>
          </p:cNvPr>
          <p:cNvSpPr>
            <a:spLocks noGrp="1"/>
          </p:cNvSpPr>
          <p:nvPr>
            <p:ph type="sldNum" sz="quarter" idx="12"/>
          </p:nvPr>
        </p:nvSpPr>
        <p:spPr/>
        <p:txBody>
          <a:bodyPr/>
          <a:lstStyle/>
          <a:p>
            <a:fld id="{F0597B30-7949-4ED9-96B5-005BABF2293C}" type="slidenum">
              <a:rPr lang="en-US" smtClean="0"/>
              <a:pPr/>
              <a:t>11</a:t>
            </a:fld>
            <a:endParaRPr lang="en-US" dirty="0"/>
          </a:p>
        </p:txBody>
      </p:sp>
    </p:spTree>
    <p:extLst>
      <p:ext uri="{BB962C8B-B14F-4D97-AF65-F5344CB8AC3E}">
        <p14:creationId xmlns:p14="http://schemas.microsoft.com/office/powerpoint/2010/main" val="353756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9A1E-2CD5-4D88-AE32-14BDDFB343B9}"/>
              </a:ext>
            </a:extLst>
          </p:cNvPr>
          <p:cNvSpPr>
            <a:spLocks noGrp="1"/>
          </p:cNvSpPr>
          <p:nvPr>
            <p:ph type="title"/>
          </p:nvPr>
        </p:nvSpPr>
        <p:spPr/>
        <p:txBody>
          <a:bodyPr>
            <a:normAutofit/>
          </a:bodyPr>
          <a:lstStyle/>
          <a:p>
            <a:r>
              <a:rPr lang="en-US" dirty="0"/>
              <a:t>The Civic Readiness Initiative</a:t>
            </a:r>
          </a:p>
        </p:txBody>
      </p:sp>
      <p:sp>
        <p:nvSpPr>
          <p:cNvPr id="3" name="Content Placeholder 2">
            <a:extLst>
              <a:ext uri="{FF2B5EF4-FFF2-40B4-BE49-F238E27FC236}">
                <a16:creationId xmlns:a16="http://schemas.microsoft.com/office/drawing/2014/main" id="{53796BC9-1E5F-4A2B-8941-07C67F9BF46D}"/>
              </a:ext>
            </a:extLst>
          </p:cNvPr>
          <p:cNvSpPr>
            <a:spLocks noGrp="1"/>
          </p:cNvSpPr>
          <p:nvPr>
            <p:ph idx="1"/>
          </p:nvPr>
        </p:nvSpPr>
        <p:spPr>
          <a:xfrm>
            <a:off x="0" y="1600200"/>
            <a:ext cx="9067800" cy="4525963"/>
          </a:xfrm>
        </p:spPr>
        <p:txBody>
          <a:bodyPr>
            <a:normAutofit fontScale="92500"/>
          </a:bodyPr>
          <a:lstStyle/>
          <a:p>
            <a:pPr algn="ctr"/>
            <a:r>
              <a:rPr lang="en-US" sz="2800" dirty="0"/>
              <a:t>NYSCSS Board of Directors who serve as Task Force Members and CAP members</a:t>
            </a:r>
          </a:p>
          <a:p>
            <a:pPr marL="0" indent="0">
              <a:buNone/>
            </a:pPr>
            <a:endParaRPr lang="en-US" sz="2800" dirty="0"/>
          </a:p>
          <a:p>
            <a:pPr marL="457200" lvl="1" indent="0">
              <a:buNone/>
            </a:pPr>
            <a:r>
              <a:rPr lang="en-US" sz="2400" dirty="0"/>
              <a:t>Laura Mecca-Retzlaff, President NYSCSS</a:t>
            </a:r>
          </a:p>
          <a:p>
            <a:pPr marL="457200" lvl="1" indent="0">
              <a:buNone/>
            </a:pPr>
            <a:r>
              <a:rPr lang="en-US" sz="2400" dirty="0"/>
              <a:t>April Francis, Vice President NYSCSS		</a:t>
            </a:r>
          </a:p>
          <a:p>
            <a:pPr marL="457200" lvl="1" indent="0">
              <a:buNone/>
            </a:pPr>
            <a:r>
              <a:rPr lang="en-US" sz="2400" dirty="0"/>
              <a:t>Lisa Kissinger, President NYS4A	</a:t>
            </a:r>
          </a:p>
          <a:p>
            <a:pPr marL="457200" lvl="1" indent="0">
              <a:buNone/>
            </a:pPr>
            <a:r>
              <a:rPr lang="en-US" sz="2400" dirty="0"/>
              <a:t>Joe Karb, Curriculum and Assessment Committee Co-Chairperson</a:t>
            </a:r>
          </a:p>
          <a:p>
            <a:pPr marL="457200" lvl="1" indent="0">
              <a:buNone/>
            </a:pPr>
            <a:endParaRPr lang="en-US" sz="2400" dirty="0"/>
          </a:p>
          <a:p>
            <a:pPr marL="457200" lvl="1" indent="0">
              <a:buNone/>
            </a:pPr>
            <a:r>
              <a:rPr lang="en-US" sz="2400" dirty="0"/>
              <a:t>Thank you!</a:t>
            </a:r>
          </a:p>
          <a:p>
            <a:pPr marL="457200" lvl="1" indent="0">
              <a:buNone/>
            </a:pPr>
            <a:r>
              <a:rPr lang="en-US" dirty="0"/>
              <a:t>						</a:t>
            </a:r>
          </a:p>
          <a:p>
            <a:endParaRPr lang="en-US" dirty="0"/>
          </a:p>
        </p:txBody>
      </p:sp>
    </p:spTree>
    <p:extLst>
      <p:ext uri="{BB962C8B-B14F-4D97-AF65-F5344CB8AC3E}">
        <p14:creationId xmlns:p14="http://schemas.microsoft.com/office/powerpoint/2010/main" val="291341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0A31-5E84-41CE-BC0A-CBB1E8D060CD}"/>
              </a:ext>
            </a:extLst>
          </p:cNvPr>
          <p:cNvSpPr>
            <a:spLocks noGrp="1"/>
          </p:cNvSpPr>
          <p:nvPr>
            <p:ph type="title"/>
          </p:nvPr>
        </p:nvSpPr>
        <p:spPr/>
        <p:txBody>
          <a:bodyPr>
            <a:normAutofit/>
          </a:bodyPr>
          <a:lstStyle/>
          <a:p>
            <a:r>
              <a:rPr lang="en-US" dirty="0"/>
              <a:t>Civic Readiness in the Social Studies Framework (Excerpts)	</a:t>
            </a:r>
          </a:p>
        </p:txBody>
      </p:sp>
      <p:sp>
        <p:nvSpPr>
          <p:cNvPr id="3" name="Content Placeholder 2">
            <a:extLst>
              <a:ext uri="{FF2B5EF4-FFF2-40B4-BE49-F238E27FC236}">
                <a16:creationId xmlns:a16="http://schemas.microsoft.com/office/drawing/2014/main" id="{94AE234A-7A2D-4B01-8EC9-4C4AD4775189}"/>
              </a:ext>
            </a:extLst>
          </p:cNvPr>
          <p:cNvSpPr>
            <a:spLocks noGrp="1"/>
          </p:cNvSpPr>
          <p:nvPr>
            <p:ph idx="1"/>
          </p:nvPr>
        </p:nvSpPr>
        <p:spPr>
          <a:xfrm>
            <a:off x="457200" y="1920479"/>
            <a:ext cx="8229600" cy="3704035"/>
          </a:xfrm>
        </p:spPr>
        <p:txBody>
          <a:bodyPr>
            <a:normAutofit fontScale="92500"/>
          </a:bodyPr>
          <a:lstStyle/>
          <a:p>
            <a:pPr marL="0" indent="0">
              <a:buNone/>
            </a:pPr>
            <a:r>
              <a:rPr lang="en-US" sz="1500" dirty="0"/>
              <a:t> </a:t>
            </a:r>
          </a:p>
          <a:p>
            <a:pPr marL="0" lvl="0" indent="0">
              <a:buNone/>
            </a:pPr>
            <a:r>
              <a:rPr lang="en-US" sz="1575" dirty="0"/>
              <a:t>K.4a #1 Students will identify basic rights they have (e.g., provision of food, clothing, shelter, and education, and protection from abuse, bullying, neglect, exploitation, and discrimination).</a:t>
            </a:r>
            <a:endParaRPr lang="en-US" sz="1500" dirty="0"/>
          </a:p>
          <a:p>
            <a:pPr marL="0" indent="0">
              <a:buNone/>
            </a:pPr>
            <a:r>
              <a:rPr lang="en-US" sz="1500" dirty="0"/>
              <a:t>2.3c #2Students will participate in voting within the classroom and in school, as appropriate.</a:t>
            </a:r>
          </a:p>
          <a:p>
            <a:pPr marL="0" indent="0">
              <a:buNone/>
            </a:pPr>
            <a:r>
              <a:rPr lang="en-US" sz="1500" dirty="0"/>
              <a:t>2.4c Students will explore opportunities to provide service to their school community and the community at large (e.g., beautifying school grounds, writing thank-you notes to helpers).</a:t>
            </a:r>
          </a:p>
          <a:p>
            <a:pPr marL="0" indent="0">
              <a:buNone/>
            </a:pPr>
            <a:r>
              <a:rPr lang="en-US" sz="1500" dirty="0"/>
              <a:t>4.4e #2 Students will discuss active citizenship and adults’ responsibility to vote, to understand important issues and to serve on a jury</a:t>
            </a:r>
          </a:p>
          <a:p>
            <a:pPr marL="0" indent="0">
              <a:buNone/>
            </a:pPr>
            <a:r>
              <a:rPr lang="en-US" sz="1500" dirty="0"/>
              <a:t>7.5b #3 Students will identify the individual rights of citizens that are protected by the Bill of Rights.</a:t>
            </a:r>
          </a:p>
          <a:p>
            <a:pPr marL="0" indent="0">
              <a:buNone/>
            </a:pPr>
            <a:r>
              <a:rPr lang="en-US" sz="1500" dirty="0"/>
              <a:t>7.7a Students will investigate examples of early 19</a:t>
            </a:r>
            <a:r>
              <a:rPr lang="en-US" sz="1500" baseline="30000" dirty="0"/>
              <a:t>th</a:t>
            </a:r>
            <a:r>
              <a:rPr lang="en-US" sz="1500" dirty="0"/>
              <a:t> century reform movements, such as education, prisons, temperance, and mental health care, and examine the circumstances that led to the need for reform</a:t>
            </a:r>
          </a:p>
          <a:p>
            <a:pPr marL="0" indent="0">
              <a:buNone/>
            </a:pPr>
            <a:r>
              <a:rPr lang="en-US" sz="1500" dirty="0"/>
              <a:t>8.9b #1 Students will examine struggles for equality and factors that enabled or limited success on behalf of women, farm workers, Native Americans, the disabled and the LGBT community</a:t>
            </a:r>
          </a:p>
          <a:p>
            <a:pPr marL="0" indent="0">
              <a:buNone/>
            </a:pPr>
            <a:r>
              <a:rPr lang="en-US" sz="1500" dirty="0"/>
              <a:t> `</a:t>
            </a:r>
          </a:p>
        </p:txBody>
      </p:sp>
      <p:sp>
        <p:nvSpPr>
          <p:cNvPr id="4" name="Slide Number Placeholder 3">
            <a:extLst>
              <a:ext uri="{FF2B5EF4-FFF2-40B4-BE49-F238E27FC236}">
                <a16:creationId xmlns:a16="http://schemas.microsoft.com/office/drawing/2014/main" id="{FB8CDFA5-54AB-4B99-881E-47C778007639}"/>
              </a:ext>
            </a:extLst>
          </p:cNvPr>
          <p:cNvSpPr>
            <a:spLocks noGrp="1"/>
          </p:cNvSpPr>
          <p:nvPr>
            <p:ph type="sldNum" sz="quarter" idx="12"/>
          </p:nvPr>
        </p:nvSpPr>
        <p:spPr/>
        <p:txBody>
          <a:bodyPr/>
          <a:lstStyle/>
          <a:p>
            <a:fld id="{F0597B30-7949-4ED9-96B5-005BABF2293C}" type="slidenum">
              <a:rPr lang="en-US" smtClean="0"/>
              <a:pPr/>
              <a:t>13</a:t>
            </a:fld>
            <a:endParaRPr lang="en-US" dirty="0"/>
          </a:p>
        </p:txBody>
      </p:sp>
    </p:spTree>
    <p:extLst>
      <p:ext uri="{BB962C8B-B14F-4D97-AF65-F5344CB8AC3E}">
        <p14:creationId xmlns:p14="http://schemas.microsoft.com/office/powerpoint/2010/main" val="345322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A566-B4F2-4696-B9F2-E5BC4F587396}"/>
              </a:ext>
            </a:extLst>
          </p:cNvPr>
          <p:cNvSpPr>
            <a:spLocks noGrp="1"/>
          </p:cNvSpPr>
          <p:nvPr>
            <p:ph type="title"/>
          </p:nvPr>
        </p:nvSpPr>
        <p:spPr/>
        <p:txBody>
          <a:bodyPr>
            <a:normAutofit/>
          </a:bodyPr>
          <a:lstStyle/>
          <a:p>
            <a:r>
              <a:rPr lang="en-US" dirty="0"/>
              <a:t>US History And Government Grade 11</a:t>
            </a:r>
          </a:p>
        </p:txBody>
      </p:sp>
      <p:sp>
        <p:nvSpPr>
          <p:cNvPr id="3" name="Content Placeholder 2">
            <a:extLst>
              <a:ext uri="{FF2B5EF4-FFF2-40B4-BE49-F238E27FC236}">
                <a16:creationId xmlns:a16="http://schemas.microsoft.com/office/drawing/2014/main" id="{268E4195-5DC2-43DE-8324-1A69E688EF39}"/>
              </a:ext>
            </a:extLst>
          </p:cNvPr>
          <p:cNvSpPr>
            <a:spLocks noGrp="1"/>
          </p:cNvSpPr>
          <p:nvPr>
            <p:ph idx="1"/>
          </p:nvPr>
        </p:nvSpPr>
        <p:spPr>
          <a:xfrm>
            <a:off x="99135" y="2075260"/>
            <a:ext cx="8626876" cy="3394472"/>
          </a:xfrm>
        </p:spPr>
        <p:txBody>
          <a:bodyPr>
            <a:normAutofit/>
          </a:bodyPr>
          <a:lstStyle/>
          <a:p>
            <a:pPr marL="0" indent="0">
              <a:buNone/>
            </a:pPr>
            <a:r>
              <a:rPr lang="en-US" sz="1500" dirty="0"/>
              <a:t>11.10b Students will trace the following efforts in terms of issues/goals, key individuals and groups and successes/limitations</a:t>
            </a:r>
          </a:p>
          <a:p>
            <a:r>
              <a:rPr lang="en-US" sz="1500" dirty="0"/>
              <a:t>	Brown Power (Chicano movement) e.g., Cesar Chavez, United Farm Workers</a:t>
            </a:r>
          </a:p>
          <a:p>
            <a:r>
              <a:rPr lang="en-US" sz="1500" dirty="0"/>
              <a:t>	Student rights (e.g., Engel V. Vitale (1962), Tinker V. Des Moines SD (1969), NJ V. TLO</a:t>
            </a:r>
          </a:p>
          <a:p>
            <a:pPr marL="0" indent="0">
              <a:buNone/>
            </a:pPr>
            <a:r>
              <a:rPr lang="en-US" sz="1500" dirty="0"/>
              <a:t>	(1985)</a:t>
            </a:r>
          </a:p>
          <a:p>
            <a:pPr marL="0" indent="0">
              <a:buNone/>
            </a:pPr>
            <a:r>
              <a:rPr lang="en-US" sz="1500" dirty="0"/>
              <a:t>11.11b #3 Students will evaluate the USA Patriot Act, including constitutional issues raised about the violation of civil liberties by the federal government’s electronic surveillance programs</a:t>
            </a:r>
          </a:p>
          <a:p>
            <a:pPr marL="0" indent="0">
              <a:buNone/>
            </a:pPr>
            <a:endParaRPr lang="en-US" sz="1500" b="1" dirty="0"/>
          </a:p>
          <a:p>
            <a:pPr marL="0" indent="0">
              <a:buNone/>
            </a:pPr>
            <a:r>
              <a:rPr lang="en-US" sz="1500" b="1" dirty="0"/>
              <a:t>PART 3 U.S. Framework Based Regents Exam: CIVIC LITERACY ESSAY</a:t>
            </a:r>
          </a:p>
          <a:p>
            <a:pPr marL="0" indent="0">
              <a:buNone/>
            </a:pPr>
            <a:r>
              <a:rPr lang="en-US" sz="1500" dirty="0"/>
              <a:t>6 documents representing a constitutional crisis or civic issue in American history</a:t>
            </a:r>
          </a:p>
          <a:p>
            <a:pPr marL="0" indent="0">
              <a:buNone/>
            </a:pPr>
            <a:r>
              <a:rPr lang="en-US" sz="1500" dirty="0"/>
              <a:t>Student identify the issue and explain the historical context, efforts made to address the issue and the extent to which the efforts were successful.</a:t>
            </a:r>
          </a:p>
          <a:p>
            <a:pPr marL="0" indent="0">
              <a:buNone/>
            </a:pPr>
            <a:endParaRPr lang="en-US" sz="1500" dirty="0"/>
          </a:p>
        </p:txBody>
      </p:sp>
      <p:sp>
        <p:nvSpPr>
          <p:cNvPr id="4" name="Slide Number Placeholder 3">
            <a:extLst>
              <a:ext uri="{FF2B5EF4-FFF2-40B4-BE49-F238E27FC236}">
                <a16:creationId xmlns:a16="http://schemas.microsoft.com/office/drawing/2014/main" id="{459020E4-40E2-4DD0-B84F-DADE4BAE0B7D}"/>
              </a:ext>
            </a:extLst>
          </p:cNvPr>
          <p:cNvSpPr>
            <a:spLocks noGrp="1"/>
          </p:cNvSpPr>
          <p:nvPr>
            <p:ph type="sldNum" sz="quarter" idx="12"/>
          </p:nvPr>
        </p:nvSpPr>
        <p:spPr/>
        <p:txBody>
          <a:bodyPr/>
          <a:lstStyle/>
          <a:p>
            <a:fld id="{F0597B30-7949-4ED9-96B5-005BABF2293C}" type="slidenum">
              <a:rPr lang="en-US" smtClean="0"/>
              <a:pPr/>
              <a:t>14</a:t>
            </a:fld>
            <a:endParaRPr lang="en-US" dirty="0"/>
          </a:p>
        </p:txBody>
      </p:sp>
    </p:spTree>
    <p:extLst>
      <p:ext uri="{BB962C8B-B14F-4D97-AF65-F5344CB8AC3E}">
        <p14:creationId xmlns:p14="http://schemas.microsoft.com/office/powerpoint/2010/main" val="48011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3AB4-9B8C-4884-9DCF-B0C6939410CD}"/>
              </a:ext>
            </a:extLst>
          </p:cNvPr>
          <p:cNvSpPr>
            <a:spLocks noGrp="1"/>
          </p:cNvSpPr>
          <p:nvPr>
            <p:ph type="title"/>
          </p:nvPr>
        </p:nvSpPr>
        <p:spPr>
          <a:xfrm>
            <a:off x="152400" y="428485"/>
            <a:ext cx="6858001" cy="857250"/>
          </a:xfrm>
        </p:spPr>
        <p:txBody>
          <a:bodyPr>
            <a:normAutofit fontScale="90000"/>
          </a:bodyPr>
          <a:lstStyle/>
          <a:p>
            <a:r>
              <a:rPr lang="en-US" dirty="0"/>
              <a:t>Participation in Government</a:t>
            </a:r>
            <a:br>
              <a:rPr lang="en-US" dirty="0"/>
            </a:br>
            <a:r>
              <a:rPr lang="en-US" dirty="0"/>
              <a:t>Mandatory Graduation Requirement for all NYS Students</a:t>
            </a:r>
          </a:p>
        </p:txBody>
      </p:sp>
      <p:sp>
        <p:nvSpPr>
          <p:cNvPr id="3" name="Slide Number Placeholder 2">
            <a:extLst>
              <a:ext uri="{FF2B5EF4-FFF2-40B4-BE49-F238E27FC236}">
                <a16:creationId xmlns:a16="http://schemas.microsoft.com/office/drawing/2014/main" id="{2C1B2021-8CF5-462A-A726-1199FFF7B68C}"/>
              </a:ext>
            </a:extLst>
          </p:cNvPr>
          <p:cNvSpPr>
            <a:spLocks noGrp="1"/>
          </p:cNvSpPr>
          <p:nvPr>
            <p:ph type="sldNum" sz="quarter" idx="12"/>
          </p:nvPr>
        </p:nvSpPr>
        <p:spPr/>
        <p:txBody>
          <a:bodyPr/>
          <a:lstStyle/>
          <a:p>
            <a:fld id="{F0597B30-7949-4ED9-96B5-005BABF2293C}" type="slidenum">
              <a:rPr lang="en-US" smtClean="0"/>
              <a:pPr/>
              <a:t>15</a:t>
            </a:fld>
            <a:endParaRPr lang="en-US" dirty="0"/>
          </a:p>
        </p:txBody>
      </p:sp>
      <p:sp>
        <p:nvSpPr>
          <p:cNvPr id="4" name="Rectangle 3">
            <a:extLst>
              <a:ext uri="{FF2B5EF4-FFF2-40B4-BE49-F238E27FC236}">
                <a16:creationId xmlns:a16="http://schemas.microsoft.com/office/drawing/2014/main" id="{2F4C8669-C376-478B-9679-7D9463789491}"/>
              </a:ext>
            </a:extLst>
          </p:cNvPr>
          <p:cNvSpPr/>
          <p:nvPr/>
        </p:nvSpPr>
        <p:spPr>
          <a:xfrm>
            <a:off x="-16275" y="2002741"/>
            <a:ext cx="9160275" cy="1338828"/>
          </a:xfrm>
          <a:prstGeom prst="rect">
            <a:avLst/>
          </a:prstGeom>
        </p:spPr>
        <p:txBody>
          <a:bodyPr wrap="square">
            <a:spAutoFit/>
          </a:bodyPr>
          <a:lstStyle/>
          <a:p>
            <a:r>
              <a:rPr lang="en-US" sz="1350" dirty="0">
                <a:latin typeface="Arial" panose="020B0604020202020204" pitchFamily="34" charset="0"/>
                <a:cs typeface="Arial" panose="020B0604020202020204" pitchFamily="34" charset="0"/>
              </a:rPr>
              <a:t>Grade 12: Participation in Government and Civics This course aims to provide students with opportunities to become engaged in the political process by acquiring the knowledge and practicing the skills necessary for active citizenship. Content specifications are not included, so that the course can adapt to present local, national, and global circumstances, allowing teachers to select flexibly from current events to illuminate key ideas and conceptual understandings. Participation in government and in our communities is fundamental to the success of American democracy. </a:t>
            </a:r>
          </a:p>
        </p:txBody>
      </p:sp>
      <p:sp>
        <p:nvSpPr>
          <p:cNvPr id="5" name="Rectangle 4">
            <a:extLst>
              <a:ext uri="{FF2B5EF4-FFF2-40B4-BE49-F238E27FC236}">
                <a16:creationId xmlns:a16="http://schemas.microsoft.com/office/drawing/2014/main" id="{00ADE54F-4C6F-40CF-8AB0-0F9BA0C782FF}"/>
              </a:ext>
            </a:extLst>
          </p:cNvPr>
          <p:cNvSpPr/>
          <p:nvPr/>
        </p:nvSpPr>
        <p:spPr>
          <a:xfrm>
            <a:off x="-326255" y="3406952"/>
            <a:ext cx="9470255" cy="2372637"/>
          </a:xfrm>
          <a:prstGeom prst="rect">
            <a:avLst/>
          </a:prstGeom>
        </p:spPr>
        <p:txBody>
          <a:bodyPr wrap="square">
            <a:spAutoFit/>
          </a:bodyPr>
          <a:lstStyle/>
          <a:p>
            <a:pPr marL="342900" marR="0">
              <a:lnSpc>
                <a:spcPct val="115000"/>
              </a:lnSpc>
              <a:spcBef>
                <a:spcPts val="0"/>
              </a:spcBef>
              <a:spcAft>
                <a:spcPts val="0"/>
              </a:spcAft>
            </a:pPr>
            <a:r>
              <a:rPr lang="en-US" sz="1350" dirty="0">
                <a:solidFill>
                  <a:srgbClr val="000000"/>
                </a:solidFill>
                <a:latin typeface="Cambria" panose="02040503050406030204" pitchFamily="18" charset="0"/>
                <a:ea typeface="Times New Roman" panose="02020603050405020304" pitchFamily="18" charset="0"/>
                <a:cs typeface="Calibri" panose="020F0502020204030204" pitchFamily="34" charset="0"/>
              </a:rPr>
              <a:t>12.G2a Equality </a:t>
            </a:r>
            <a:r>
              <a:rPr lang="en-US" sz="1350" dirty="0">
                <a:solidFill>
                  <a:srgbClr val="000000"/>
                </a:solidFill>
                <a:latin typeface="Arial" panose="020B0604020202020204" pitchFamily="34" charset="0"/>
                <a:ea typeface="Times New Roman" panose="02020603050405020304" pitchFamily="18" charset="0"/>
                <a:cs typeface="Arial" panose="020B0604020202020204" pitchFamily="34" charset="0"/>
              </a:rPr>
              <a:t>before the law and due process are two fundamental values that apply to all under the jurisdiction of the United States. While the United States legal system aims to uphold the values of equality before the law, due process, human dignity, freedom of conscience, inalienable rights, and civility, the extent to which the legal system upholds these values in practice is an issue of ongoing civic debate. </a:t>
            </a:r>
          </a:p>
          <a:p>
            <a:pPr marL="342900" marR="0">
              <a:lnSpc>
                <a:spcPct val="115000"/>
              </a:lnSpc>
              <a:spcBef>
                <a:spcPts val="0"/>
              </a:spcBef>
              <a:spcAft>
                <a:spcPts val="0"/>
              </a:spcAft>
            </a:pPr>
            <a:endParaRPr lang="en-US" sz="13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135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350" dirty="0"/>
              <a:t>12.G4e Citizens participate in civic life through volunteerism and advocacy, including efforts such as contacting elected</a:t>
            </a:r>
          </a:p>
          <a:p>
            <a:r>
              <a:rPr lang="en-US" sz="1350" dirty="0"/>
              <a:t>        officials, signing/organizing petitions, protesting, canvassing, and participating in/organizing boycotts.</a:t>
            </a:r>
          </a:p>
          <a:p>
            <a:r>
              <a:rPr lang="en-US" sz="1350" b="1" dirty="0"/>
              <a:t> </a:t>
            </a:r>
            <a:endParaRPr lang="en-US" sz="1350" dirty="0"/>
          </a:p>
          <a:p>
            <a:pPr marL="342900" marR="0">
              <a:lnSpc>
                <a:spcPct val="115000"/>
              </a:lnSpc>
              <a:spcBef>
                <a:spcPts val="0"/>
              </a:spcBef>
              <a:spcAft>
                <a:spcPts val="0"/>
              </a:spcAft>
            </a:pPr>
            <a:endParaRPr lang="en-US" sz="1350" dirty="0">
              <a:latin typeface="Arial" panose="020B0604020202020204" pitchFamily="34" charset="0"/>
              <a:ea typeface="Times New Roman" panose="02020603050405020304" pitchFamily="18" charset="0"/>
              <a:cs typeface="Arial" panose="020B0604020202020204" pitchFamily="34" charset="0"/>
            </a:endParaRPr>
          </a:p>
          <a:p>
            <a:pPr marL="342900" marR="0">
              <a:lnSpc>
                <a:spcPct val="115000"/>
              </a:lnSpc>
              <a:spcBef>
                <a:spcPts val="0"/>
              </a:spcBef>
              <a:spcAft>
                <a:spcPts val="0"/>
              </a:spcAft>
            </a:pPr>
            <a:r>
              <a:rPr lang="en-US" sz="1350"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endParaRPr lang="en-US" sz="135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30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72A5-A868-43D5-B4FB-C4AB36105165}"/>
              </a:ext>
            </a:extLst>
          </p:cNvPr>
          <p:cNvSpPr>
            <a:spLocks noGrp="1"/>
          </p:cNvSpPr>
          <p:nvPr>
            <p:ph type="title"/>
          </p:nvPr>
        </p:nvSpPr>
        <p:spPr>
          <a:xfrm>
            <a:off x="54429" y="228600"/>
            <a:ext cx="6828501" cy="1161509"/>
          </a:xfrm>
        </p:spPr>
        <p:txBody>
          <a:bodyPr>
            <a:normAutofit fontScale="90000"/>
          </a:bodyPr>
          <a:lstStyle/>
          <a:p>
            <a:r>
              <a:rPr lang="en-US" dirty="0"/>
              <a:t/>
            </a:r>
            <a:br>
              <a:rPr lang="en-US" dirty="0"/>
            </a:br>
            <a:r>
              <a:rPr lang="en-US" sz="3100" dirty="0"/>
              <a:t>#1 Defining Civic Readiness</a:t>
            </a:r>
            <a:r>
              <a:rPr lang="en-US" dirty="0"/>
              <a:t/>
            </a:r>
            <a:br>
              <a:rPr lang="en-US" dirty="0"/>
            </a:br>
            <a:endParaRPr lang="en-US" dirty="0"/>
          </a:p>
        </p:txBody>
      </p:sp>
      <p:sp>
        <p:nvSpPr>
          <p:cNvPr id="3" name="Content Placeholder 2">
            <a:extLst>
              <a:ext uri="{FF2B5EF4-FFF2-40B4-BE49-F238E27FC236}">
                <a16:creationId xmlns:a16="http://schemas.microsoft.com/office/drawing/2014/main" id="{14DB60C8-67DB-4AE2-BD4E-2147F6592D4D}"/>
              </a:ext>
            </a:extLst>
          </p:cNvPr>
          <p:cNvSpPr>
            <a:spLocks noGrp="1"/>
          </p:cNvSpPr>
          <p:nvPr>
            <p:ph idx="1"/>
          </p:nvPr>
        </p:nvSpPr>
        <p:spPr>
          <a:xfrm>
            <a:off x="228600" y="1905000"/>
            <a:ext cx="7770294" cy="4419600"/>
          </a:xfrm>
        </p:spPr>
        <p:txBody>
          <a:bodyPr>
            <a:noAutofit/>
          </a:bodyPr>
          <a:lstStyle/>
          <a:p>
            <a:r>
              <a:rPr lang="en-US" sz="2000" dirty="0"/>
              <a:t>Co-Facilitators Steve LaMorte, Department Chairperson of Rochester City Schools and David Scott, Project Patch Coordinator, Northport Schools</a:t>
            </a:r>
          </a:p>
          <a:p>
            <a:pPr marL="0" indent="0">
              <a:buNone/>
            </a:pPr>
            <a:endParaRPr lang="en-US" sz="2000" dirty="0"/>
          </a:p>
          <a:p>
            <a:r>
              <a:rPr lang="en-US" sz="2000" dirty="0"/>
              <a:t>New York State is committed to equity by empowering all students to make informed decisions for the public good as members of a culturally diverse, democratic society.  </a:t>
            </a:r>
          </a:p>
          <a:p>
            <a:pPr marL="0" indent="0">
              <a:buNone/>
            </a:pPr>
            <a:endParaRPr lang="en-US" sz="2000" dirty="0"/>
          </a:p>
          <a:p>
            <a:r>
              <a:rPr lang="en-US" sz="2000" dirty="0"/>
              <a:t>Individuals must acquire and demonstrate knowledge, skills, dispositions, and actions that are needed to fulfill the rights and responsibilities within their communities, states, our country and the world.</a:t>
            </a:r>
          </a:p>
          <a:p>
            <a:pPr marL="0" indent="0">
              <a:buNone/>
            </a:pPr>
            <a:r>
              <a:rPr lang="en-US" dirty="0"/>
              <a:t> </a:t>
            </a:r>
          </a:p>
        </p:txBody>
      </p:sp>
    </p:spTree>
    <p:extLst>
      <p:ext uri="{BB962C8B-B14F-4D97-AF65-F5344CB8AC3E}">
        <p14:creationId xmlns:p14="http://schemas.microsoft.com/office/powerpoint/2010/main" val="424173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3815-869E-4B63-84A8-2BBAD3973564}"/>
              </a:ext>
            </a:extLst>
          </p:cNvPr>
          <p:cNvSpPr>
            <a:spLocks noGrp="1"/>
          </p:cNvSpPr>
          <p:nvPr>
            <p:ph type="title"/>
          </p:nvPr>
        </p:nvSpPr>
        <p:spPr>
          <a:xfrm>
            <a:off x="0" y="274638"/>
            <a:ext cx="7010401" cy="1143000"/>
          </a:xfrm>
        </p:spPr>
        <p:txBody>
          <a:bodyPr>
            <a:noAutofit/>
          </a:bodyPr>
          <a:lstStyle/>
          <a:p>
            <a:r>
              <a:rPr lang="en-US" sz="2800" dirty="0"/>
              <a:t>#2 Recognition of Civic Readiness at the District Level</a:t>
            </a:r>
          </a:p>
        </p:txBody>
      </p:sp>
      <p:sp>
        <p:nvSpPr>
          <p:cNvPr id="3" name="Content Placeholder 2">
            <a:extLst>
              <a:ext uri="{FF2B5EF4-FFF2-40B4-BE49-F238E27FC236}">
                <a16:creationId xmlns:a16="http://schemas.microsoft.com/office/drawing/2014/main" id="{CE592B43-B16E-4EFB-9AE9-BBB305B2B9AD}"/>
              </a:ext>
            </a:extLst>
          </p:cNvPr>
          <p:cNvSpPr>
            <a:spLocks noGrp="1"/>
          </p:cNvSpPr>
          <p:nvPr>
            <p:ph idx="1"/>
          </p:nvPr>
        </p:nvSpPr>
        <p:spPr>
          <a:xfrm>
            <a:off x="43543" y="1676400"/>
            <a:ext cx="9144000" cy="4708525"/>
          </a:xfrm>
        </p:spPr>
        <p:txBody>
          <a:bodyPr>
            <a:normAutofit/>
          </a:bodyPr>
          <a:lstStyle/>
          <a:p>
            <a:r>
              <a:rPr lang="en-US" sz="2000" dirty="0"/>
              <a:t>Facilitator, Chris Sperry, Teacher at Lehman Alternative Community School, Ithaca, NY</a:t>
            </a:r>
          </a:p>
          <a:p>
            <a:endParaRPr lang="en-US" sz="2000" dirty="0"/>
          </a:p>
          <a:p>
            <a:r>
              <a:rPr lang="en-US" sz="2000" dirty="0"/>
              <a:t>Six Proven Practices in Civic Education</a:t>
            </a:r>
          </a:p>
          <a:p>
            <a:pPr marL="457200" lvl="1" indent="0">
              <a:buNone/>
            </a:pPr>
            <a:r>
              <a:rPr lang="en-US" sz="2000" dirty="0"/>
              <a:t>1. Discuss the current issues that are important to young people</a:t>
            </a:r>
          </a:p>
          <a:p>
            <a:pPr marL="457200" lvl="1" indent="0">
              <a:buNone/>
            </a:pPr>
            <a:r>
              <a:rPr lang="en-US" sz="2000" dirty="0"/>
              <a:t>2. Link community service to classroom instruction</a:t>
            </a:r>
          </a:p>
          <a:p>
            <a:pPr marL="457200" lvl="1" indent="0">
              <a:buNone/>
            </a:pPr>
            <a:r>
              <a:rPr lang="en-US" sz="2000" dirty="0"/>
              <a:t>3. Get students involved in their schools and communities</a:t>
            </a:r>
          </a:p>
          <a:p>
            <a:pPr marL="457200" lvl="1" indent="0">
              <a:buNone/>
            </a:pPr>
            <a:r>
              <a:rPr lang="en-US" sz="2000" dirty="0"/>
              <a:t>4. Encourage participation in school governance</a:t>
            </a:r>
          </a:p>
          <a:p>
            <a:pPr marL="457200" lvl="1" indent="0">
              <a:buNone/>
            </a:pPr>
            <a:r>
              <a:rPr lang="en-US" sz="2000" dirty="0"/>
              <a:t>5. Encourage stimulations of democratic processes (ex. Restorative justice)</a:t>
            </a:r>
          </a:p>
          <a:p>
            <a:pPr marL="457200" lvl="1" indent="0">
              <a:buNone/>
            </a:pPr>
            <a:r>
              <a:rPr lang="en-US" sz="2000" dirty="0"/>
              <a:t>6. Provide instruction in government, history, law and democracy</a:t>
            </a:r>
          </a:p>
          <a:p>
            <a:pPr lvl="1"/>
            <a:endParaRPr lang="en-US" dirty="0"/>
          </a:p>
          <a:p>
            <a:endParaRPr lang="en-US" dirty="0"/>
          </a:p>
          <a:p>
            <a:endParaRPr lang="en-US" dirty="0"/>
          </a:p>
        </p:txBody>
      </p:sp>
    </p:spTree>
    <p:extLst>
      <p:ext uri="{BB962C8B-B14F-4D97-AF65-F5344CB8AC3E}">
        <p14:creationId xmlns:p14="http://schemas.microsoft.com/office/powerpoint/2010/main" val="81861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1D44-1E5E-41A1-8B70-0DFCBD5348BA}"/>
              </a:ext>
            </a:extLst>
          </p:cNvPr>
          <p:cNvSpPr>
            <a:spLocks noGrp="1"/>
          </p:cNvSpPr>
          <p:nvPr>
            <p:ph type="title"/>
          </p:nvPr>
        </p:nvSpPr>
        <p:spPr/>
        <p:txBody>
          <a:bodyPr>
            <a:normAutofit/>
          </a:bodyPr>
          <a:lstStyle/>
          <a:p>
            <a:r>
              <a:rPr lang="en-US" sz="2800" dirty="0"/>
              <a:t>#3 Civics Capstone and Portfolio Based Assessments</a:t>
            </a:r>
          </a:p>
        </p:txBody>
      </p:sp>
      <p:pic>
        <p:nvPicPr>
          <p:cNvPr id="4098" name="Picture 2" descr="http://socialjusticefund.files.wordpress.com/2009/02/civic-action-wordle-large.jpg?w=243&amp;h=352">
            <a:extLst>
              <a:ext uri="{FF2B5EF4-FFF2-40B4-BE49-F238E27FC236}">
                <a16:creationId xmlns:a16="http://schemas.microsoft.com/office/drawing/2014/main" id="{587DF213-23EF-47D3-B357-A74DC39B9F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2678" y="2254448"/>
            <a:ext cx="1735931"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DEFA5D-CC0A-4C7D-8259-FF9DA914A66D}"/>
              </a:ext>
            </a:extLst>
          </p:cNvPr>
          <p:cNvSpPr txBox="1"/>
          <p:nvPr/>
        </p:nvSpPr>
        <p:spPr>
          <a:xfrm>
            <a:off x="264319" y="2407444"/>
            <a:ext cx="5622131" cy="300082"/>
          </a:xfrm>
          <a:prstGeom prst="rect">
            <a:avLst/>
          </a:prstGeom>
          <a:noFill/>
        </p:spPr>
        <p:txBody>
          <a:bodyPr wrap="square" rtlCol="0">
            <a:spAutoFit/>
          </a:bodyPr>
          <a:lstStyle/>
          <a:p>
            <a:endParaRPr lang="en-US" sz="1350" dirty="0"/>
          </a:p>
        </p:txBody>
      </p:sp>
      <p:sp>
        <p:nvSpPr>
          <p:cNvPr id="5" name="TextBox 4">
            <a:extLst>
              <a:ext uri="{FF2B5EF4-FFF2-40B4-BE49-F238E27FC236}">
                <a16:creationId xmlns:a16="http://schemas.microsoft.com/office/drawing/2014/main" id="{2A9745E5-636B-4527-8447-F7C7A7640EF6}"/>
              </a:ext>
            </a:extLst>
          </p:cNvPr>
          <p:cNvSpPr txBox="1"/>
          <p:nvPr/>
        </p:nvSpPr>
        <p:spPr>
          <a:xfrm>
            <a:off x="264319" y="2407444"/>
            <a:ext cx="5814097" cy="300082"/>
          </a:xfrm>
          <a:prstGeom prst="rect">
            <a:avLst/>
          </a:prstGeom>
          <a:noFill/>
        </p:spPr>
        <p:txBody>
          <a:bodyPr wrap="square" rtlCol="0">
            <a:spAutoFit/>
          </a:bodyPr>
          <a:lstStyle/>
          <a:p>
            <a:endParaRPr lang="en-US" sz="1350" dirty="0"/>
          </a:p>
        </p:txBody>
      </p:sp>
      <p:sp>
        <p:nvSpPr>
          <p:cNvPr id="6" name="TextBox 5">
            <a:extLst>
              <a:ext uri="{FF2B5EF4-FFF2-40B4-BE49-F238E27FC236}">
                <a16:creationId xmlns:a16="http://schemas.microsoft.com/office/drawing/2014/main" id="{3FC416DC-2B1E-40BB-9C5F-FCC86CFF6C8E}"/>
              </a:ext>
            </a:extLst>
          </p:cNvPr>
          <p:cNvSpPr txBox="1"/>
          <p:nvPr/>
        </p:nvSpPr>
        <p:spPr>
          <a:xfrm>
            <a:off x="152400" y="1696366"/>
            <a:ext cx="5814097" cy="3477875"/>
          </a:xfrm>
          <a:prstGeom prst="rect">
            <a:avLst/>
          </a:prstGeom>
          <a:noFill/>
        </p:spPr>
        <p:txBody>
          <a:bodyPr wrap="square" rtlCol="0">
            <a:spAutoFit/>
          </a:bodyPr>
          <a:lstStyle/>
          <a:p>
            <a:pPr marL="342900" indent="-34290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Facilitator, Lisa Kissinger, 6-12 Department Chair at Shenendehowa, Clifton Park</a:t>
            </a:r>
          </a:p>
          <a:p>
            <a:pPr marL="342900" indent="-342900">
              <a:buClr>
                <a:schemeClr val="accent6"/>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Discussing resources that could be provided to schools to implement K-12 Portfolio Based Assessments</a:t>
            </a:r>
          </a:p>
          <a:p>
            <a:pPr marL="342900" indent="-342900">
              <a:buClr>
                <a:schemeClr val="accent6"/>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Creating a rubric for a model capstone project that could be an optional criteria in the Seal of Civic Readiness</a:t>
            </a:r>
          </a:p>
          <a:p>
            <a:endParaRPr lang="en-US" sz="2000" dirty="0"/>
          </a:p>
        </p:txBody>
      </p:sp>
    </p:spTree>
    <p:extLst>
      <p:ext uri="{BB962C8B-B14F-4D97-AF65-F5344CB8AC3E}">
        <p14:creationId xmlns:p14="http://schemas.microsoft.com/office/powerpoint/2010/main" val="426690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378D-CD38-477D-9208-518925218AA4}"/>
              </a:ext>
            </a:extLst>
          </p:cNvPr>
          <p:cNvSpPr>
            <a:spLocks noGrp="1"/>
          </p:cNvSpPr>
          <p:nvPr>
            <p:ph type="title"/>
          </p:nvPr>
        </p:nvSpPr>
        <p:spPr/>
        <p:txBody>
          <a:bodyPr>
            <a:normAutofit/>
          </a:bodyPr>
          <a:lstStyle/>
          <a:p>
            <a:r>
              <a:rPr lang="en-US" sz="2800" dirty="0"/>
              <a:t>#4 Seal of Civic Readiness for</a:t>
            </a:r>
            <a:br>
              <a:rPr lang="en-US" sz="2800" dirty="0"/>
            </a:br>
            <a:r>
              <a:rPr lang="en-US" sz="2800" dirty="0"/>
              <a:t>NYS HS Diplomas</a:t>
            </a:r>
          </a:p>
        </p:txBody>
      </p:sp>
      <p:sp>
        <p:nvSpPr>
          <p:cNvPr id="3" name="Content Placeholder 2">
            <a:extLst>
              <a:ext uri="{FF2B5EF4-FFF2-40B4-BE49-F238E27FC236}">
                <a16:creationId xmlns:a16="http://schemas.microsoft.com/office/drawing/2014/main" id="{849CFECD-A60B-43E2-B41A-102A5CD85D52}"/>
              </a:ext>
            </a:extLst>
          </p:cNvPr>
          <p:cNvSpPr>
            <a:spLocks noGrp="1"/>
          </p:cNvSpPr>
          <p:nvPr>
            <p:ph sz="half" idx="1"/>
          </p:nvPr>
        </p:nvSpPr>
        <p:spPr>
          <a:xfrm>
            <a:off x="457200" y="1600200"/>
            <a:ext cx="8458200" cy="4525963"/>
          </a:xfrm>
        </p:spPr>
        <p:txBody>
          <a:bodyPr>
            <a:normAutofit/>
          </a:bodyPr>
          <a:lstStyle/>
          <a:p>
            <a:r>
              <a:rPr lang="en-US" sz="2000" dirty="0"/>
              <a:t>Facilitator, Dawn </a:t>
            </a:r>
            <a:r>
              <a:rPr lang="en-US" sz="2000" dirty="0" err="1"/>
              <a:t>Bartz</a:t>
            </a:r>
            <a:r>
              <a:rPr lang="en-US" sz="2000" dirty="0"/>
              <a:t>, Department Chair at Yonkers City School District</a:t>
            </a:r>
          </a:p>
          <a:p>
            <a:endParaRPr lang="en-US" sz="2000" dirty="0"/>
          </a:p>
          <a:p>
            <a:r>
              <a:rPr lang="en-US" sz="2000" dirty="0"/>
              <a:t>Write criteria for the Seal of Civic Readiness</a:t>
            </a:r>
          </a:p>
          <a:p>
            <a:endParaRPr lang="en-US" sz="2000" dirty="0"/>
          </a:p>
          <a:p>
            <a:r>
              <a:rPr lang="en-US" sz="2000" dirty="0"/>
              <a:t>The seal will include will include capstone projects and experiential learning as options for attaining the seal</a:t>
            </a:r>
          </a:p>
          <a:p>
            <a:endParaRPr lang="en-US" sz="2000" dirty="0"/>
          </a:p>
          <a:p>
            <a:r>
              <a:rPr lang="en-US" sz="2000" dirty="0"/>
              <a:t>The seal will count towards a school district’s index</a:t>
            </a:r>
          </a:p>
          <a:p>
            <a:endParaRPr lang="en-US" sz="2000" dirty="0"/>
          </a:p>
          <a:p>
            <a:r>
              <a:rPr lang="en-US" sz="2000" dirty="0"/>
              <a:t>The committee is considering recommending the seal become a +1 Civics Pathway</a:t>
            </a:r>
          </a:p>
        </p:txBody>
      </p:sp>
      <p:sp>
        <p:nvSpPr>
          <p:cNvPr id="5" name="Slide Number Placeholder 4">
            <a:extLst>
              <a:ext uri="{FF2B5EF4-FFF2-40B4-BE49-F238E27FC236}">
                <a16:creationId xmlns:a16="http://schemas.microsoft.com/office/drawing/2014/main" id="{3E54FEC0-0FB3-46AF-8FD2-CF6694C55665}"/>
              </a:ext>
            </a:extLst>
          </p:cNvPr>
          <p:cNvSpPr>
            <a:spLocks noGrp="1"/>
          </p:cNvSpPr>
          <p:nvPr>
            <p:ph type="sldNum" sz="quarter" idx="12"/>
          </p:nvPr>
        </p:nvSpPr>
        <p:spPr/>
        <p:txBody>
          <a:bodyPr/>
          <a:lstStyle/>
          <a:p>
            <a:fld id="{F0597B30-7949-4ED9-96B5-005BABF2293C}" type="slidenum">
              <a:rPr lang="en-US" smtClean="0"/>
              <a:pPr/>
              <a:t>19</a:t>
            </a:fld>
            <a:endParaRPr lang="en-US" dirty="0"/>
          </a:p>
        </p:txBody>
      </p:sp>
    </p:spTree>
    <p:extLst>
      <p:ext uri="{BB962C8B-B14F-4D97-AF65-F5344CB8AC3E}">
        <p14:creationId xmlns:p14="http://schemas.microsoft.com/office/powerpoint/2010/main" val="151630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FD33-D38B-4AFD-AD4D-36209A56C33E}"/>
              </a:ext>
            </a:extLst>
          </p:cNvPr>
          <p:cNvSpPr>
            <a:spLocks noGrp="1"/>
          </p:cNvSpPr>
          <p:nvPr>
            <p:ph type="ctrTitle"/>
          </p:nvPr>
        </p:nvSpPr>
        <p:spPr>
          <a:xfrm>
            <a:off x="1600200" y="2514600"/>
            <a:ext cx="5857859" cy="1711988"/>
          </a:xfrm>
        </p:spPr>
        <p:txBody>
          <a:bodyPr>
            <a:normAutofit fontScale="90000"/>
          </a:bodyPr>
          <a:lstStyle/>
          <a:p>
            <a:pPr algn="ctr"/>
            <a:r>
              <a:rPr lang="en-US" dirty="0"/>
              <a:t>Social Studies Through the Lens of the ESSA plan</a:t>
            </a:r>
          </a:p>
        </p:txBody>
      </p:sp>
      <p:sp>
        <p:nvSpPr>
          <p:cNvPr id="5" name="Subtitle 2">
            <a:extLst>
              <a:ext uri="{FF2B5EF4-FFF2-40B4-BE49-F238E27FC236}">
                <a16:creationId xmlns:a16="http://schemas.microsoft.com/office/drawing/2014/main" id="{6E172040-25ED-4A46-8E50-FEF0C8489EAA}"/>
              </a:ext>
            </a:extLst>
          </p:cNvPr>
          <p:cNvSpPr>
            <a:spLocks noGrp="1"/>
          </p:cNvSpPr>
          <p:nvPr>
            <p:ph type="subTitle" idx="1"/>
          </p:nvPr>
        </p:nvSpPr>
        <p:spPr>
          <a:xfrm>
            <a:off x="1130300" y="3895375"/>
            <a:ext cx="7165883" cy="1651245"/>
          </a:xfrm>
        </p:spPr>
        <p:txBody>
          <a:bodyPr>
            <a:normAutofit/>
          </a:bodyPr>
          <a:lstStyle/>
          <a:p>
            <a:r>
              <a:rPr lang="en-US" dirty="0"/>
              <a:t> </a:t>
            </a:r>
          </a:p>
        </p:txBody>
      </p:sp>
    </p:spTree>
    <p:extLst>
      <p:ext uri="{BB962C8B-B14F-4D97-AF65-F5344CB8AC3E}">
        <p14:creationId xmlns:p14="http://schemas.microsoft.com/office/powerpoint/2010/main" val="342555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4C21-48D6-4285-8A4D-AA3AD83F3B02}"/>
              </a:ext>
            </a:extLst>
          </p:cNvPr>
          <p:cNvSpPr>
            <a:spLocks noGrp="1"/>
          </p:cNvSpPr>
          <p:nvPr>
            <p:ph type="title"/>
          </p:nvPr>
        </p:nvSpPr>
        <p:spPr/>
        <p:txBody>
          <a:bodyPr>
            <a:normAutofit fontScale="90000"/>
          </a:bodyPr>
          <a:lstStyle/>
          <a:p>
            <a:r>
              <a:rPr lang="en-US" dirty="0"/>
              <a:t>Update from the Social Studies Content Advisory Panel	(CAP)	</a:t>
            </a:r>
          </a:p>
        </p:txBody>
      </p:sp>
      <p:sp>
        <p:nvSpPr>
          <p:cNvPr id="3" name="Content Placeholder 2">
            <a:extLst>
              <a:ext uri="{FF2B5EF4-FFF2-40B4-BE49-F238E27FC236}">
                <a16:creationId xmlns:a16="http://schemas.microsoft.com/office/drawing/2014/main" id="{27780E6E-BB9E-49D8-A2B4-65EA179C6FEA}"/>
              </a:ext>
            </a:extLst>
          </p:cNvPr>
          <p:cNvSpPr>
            <a:spLocks noGrp="1"/>
          </p:cNvSpPr>
          <p:nvPr>
            <p:ph idx="1"/>
          </p:nvPr>
        </p:nvSpPr>
        <p:spPr/>
        <p:txBody>
          <a:bodyPr>
            <a:normAutofit fontScale="77500" lnSpcReduction="20000"/>
          </a:bodyPr>
          <a:lstStyle/>
          <a:p>
            <a:r>
              <a:rPr lang="en-US" dirty="0"/>
              <a:t>The CAP has been working with the Civic Readiness Task Force to provide feedback and expertise from the classroom educator perspective on the Civic Readiness initiative</a:t>
            </a:r>
          </a:p>
          <a:p>
            <a:r>
              <a:rPr lang="en-US" dirty="0"/>
              <a:t>The CAP is creating K-12 grade level resources that support the social studies practice of Civic Participation and Gathering, Interpreting and Using Evidence</a:t>
            </a:r>
          </a:p>
          <a:p>
            <a:pPr lvl="1"/>
            <a:r>
              <a:rPr lang="en-US" dirty="0"/>
              <a:t>This includes rubrics for action civics projects for grades K-12</a:t>
            </a:r>
          </a:p>
          <a:p>
            <a:r>
              <a:rPr lang="en-US" dirty="0"/>
              <a:t>The CAP is also creating a K-4 coding system of skills comparable to the Math and ELA standards to give teachers the tools they need to meaningful incorporate social studies instruction into existing structures</a:t>
            </a:r>
          </a:p>
          <a:p>
            <a:pPr lvl="1"/>
            <a:endParaRPr lang="en-US" dirty="0"/>
          </a:p>
        </p:txBody>
      </p:sp>
    </p:spTree>
    <p:extLst>
      <p:ext uri="{BB962C8B-B14F-4D97-AF65-F5344CB8AC3E}">
        <p14:creationId xmlns:p14="http://schemas.microsoft.com/office/powerpoint/2010/main" val="85985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8952-0C86-4E30-A19D-7A2D8A699E42}"/>
              </a:ext>
            </a:extLst>
          </p:cNvPr>
          <p:cNvSpPr>
            <a:spLocks noGrp="1"/>
          </p:cNvSpPr>
          <p:nvPr>
            <p:ph type="title"/>
          </p:nvPr>
        </p:nvSpPr>
        <p:spPr/>
        <p:txBody>
          <a:bodyPr>
            <a:normAutofit fontScale="90000"/>
          </a:bodyPr>
          <a:lstStyle/>
          <a:p>
            <a:r>
              <a:rPr lang="en-US" dirty="0"/>
              <a:t>ESSA Funding for Civics, History, Economics, and Geography</a:t>
            </a:r>
          </a:p>
        </p:txBody>
      </p:sp>
      <p:sp>
        <p:nvSpPr>
          <p:cNvPr id="3" name="Content Placeholder 2">
            <a:extLst>
              <a:ext uri="{FF2B5EF4-FFF2-40B4-BE49-F238E27FC236}">
                <a16:creationId xmlns:a16="http://schemas.microsoft.com/office/drawing/2014/main" id="{6347450E-A7A7-456D-9870-C5EBB0C63873}"/>
              </a:ext>
            </a:extLst>
          </p:cNvPr>
          <p:cNvSpPr>
            <a:spLocks noGrp="1"/>
          </p:cNvSpPr>
          <p:nvPr>
            <p:ph idx="1"/>
          </p:nvPr>
        </p:nvSpPr>
        <p:spPr/>
        <p:txBody>
          <a:bodyPr>
            <a:normAutofit fontScale="47500" lnSpcReduction="20000"/>
          </a:bodyPr>
          <a:lstStyle/>
          <a:p>
            <a:pPr marL="0" indent="0">
              <a:buNone/>
            </a:pPr>
            <a:r>
              <a:rPr lang="en-US" dirty="0"/>
              <a:t> TITLE II: </a:t>
            </a:r>
          </a:p>
          <a:p>
            <a:r>
              <a:rPr lang="en-US" dirty="0"/>
              <a:t>A competitive grant program for non-profit organizations to run intensive, two to six week long academies in American history, civics and government for high school students and for teachers. </a:t>
            </a:r>
          </a:p>
          <a:p>
            <a:pPr marL="0" indent="0">
              <a:buNone/>
            </a:pPr>
            <a:endParaRPr lang="en-US" dirty="0"/>
          </a:p>
          <a:p>
            <a:r>
              <a:rPr lang="en-US" dirty="0"/>
              <a:t>A competitive grant program for non-profit organizations to develop and disseminate innovative approaches to offering high quality instruction in American history, civics, government and geography for under-served students.</a:t>
            </a:r>
          </a:p>
          <a:p>
            <a:pPr marL="0" indent="0">
              <a:buNone/>
            </a:pPr>
            <a:endParaRPr lang="en-US" dirty="0"/>
          </a:p>
          <a:p>
            <a:pPr marL="0" indent="0">
              <a:buNone/>
            </a:pPr>
            <a:r>
              <a:rPr lang="en-US" dirty="0"/>
              <a:t>TITLE IV:</a:t>
            </a:r>
          </a:p>
          <a:p>
            <a:r>
              <a:rPr lang="en-US" dirty="0"/>
              <a:t>School Districts are required to use a certain percentage of their federal money on coursework that supports a well-rounded education. LEAs can choose from a list of subjects that specifically includes civics, history, economics, and geography, LEAs can partner with non-profits on this funding.</a:t>
            </a:r>
          </a:p>
          <a:p>
            <a:pPr marL="0" indent="0">
              <a:buNone/>
            </a:pPr>
            <a:endParaRPr lang="en-US" dirty="0"/>
          </a:p>
          <a:p>
            <a:r>
              <a:rPr lang="en-US" dirty="0"/>
              <a:t>A research and innovation fund allows school districts, in conjunction with non-profit organizations, to apply for funding to create, implement, replicate, or take to scale entrepreneurial, evidence-based, field-initiated innovations to improve student achievement and attainment for high-need students. Innovations in teaching civics, history, and social studies are eligible for grants. </a:t>
            </a:r>
          </a:p>
        </p:txBody>
      </p:sp>
      <p:sp>
        <p:nvSpPr>
          <p:cNvPr id="4" name="Slide Number Placeholder 3">
            <a:extLst>
              <a:ext uri="{FF2B5EF4-FFF2-40B4-BE49-F238E27FC236}">
                <a16:creationId xmlns:a16="http://schemas.microsoft.com/office/drawing/2014/main" id="{E4185EC1-E0B7-41CE-8E0C-52FD99200004}"/>
              </a:ext>
            </a:extLst>
          </p:cNvPr>
          <p:cNvSpPr>
            <a:spLocks noGrp="1"/>
          </p:cNvSpPr>
          <p:nvPr>
            <p:ph type="sldNum" sz="quarter" idx="12"/>
          </p:nvPr>
        </p:nvSpPr>
        <p:spPr/>
        <p:txBody>
          <a:bodyPr/>
          <a:lstStyle/>
          <a:p>
            <a:fld id="{F0597B30-7949-4ED9-96B5-005BABF2293C}" type="slidenum">
              <a:rPr lang="en-US" smtClean="0"/>
              <a:pPr/>
              <a:t>21</a:t>
            </a:fld>
            <a:endParaRPr lang="en-US" dirty="0"/>
          </a:p>
        </p:txBody>
      </p:sp>
    </p:spTree>
    <p:extLst>
      <p:ext uri="{BB962C8B-B14F-4D97-AF65-F5344CB8AC3E}">
        <p14:creationId xmlns:p14="http://schemas.microsoft.com/office/powerpoint/2010/main" val="187987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C6FA-0083-4507-9B46-59E2113AC4A3}"/>
              </a:ext>
            </a:extLst>
          </p:cNvPr>
          <p:cNvSpPr>
            <a:spLocks noGrp="1"/>
          </p:cNvSpPr>
          <p:nvPr>
            <p:ph type="title"/>
          </p:nvPr>
        </p:nvSpPr>
        <p:spPr/>
        <p:txBody>
          <a:bodyPr>
            <a:normAutofit fontScale="90000"/>
          </a:bodyPr>
          <a:lstStyle/>
          <a:p>
            <a:r>
              <a:rPr lang="en-US" dirty="0"/>
              <a:t>Social Studies Literacy </a:t>
            </a:r>
            <a:br>
              <a:rPr lang="en-US" dirty="0"/>
            </a:br>
            <a:r>
              <a:rPr lang="en-US" dirty="0"/>
              <a:t>Initiatives Update</a:t>
            </a:r>
          </a:p>
        </p:txBody>
      </p:sp>
      <p:sp>
        <p:nvSpPr>
          <p:cNvPr id="3" name="Content Placeholder 2">
            <a:extLst>
              <a:ext uri="{FF2B5EF4-FFF2-40B4-BE49-F238E27FC236}">
                <a16:creationId xmlns:a16="http://schemas.microsoft.com/office/drawing/2014/main" id="{B0A1C90B-3E06-4700-BBA4-04ACE798DA1C}"/>
              </a:ext>
            </a:extLst>
          </p:cNvPr>
          <p:cNvSpPr>
            <a:spLocks noGrp="1"/>
          </p:cNvSpPr>
          <p:nvPr>
            <p:ph idx="1"/>
          </p:nvPr>
        </p:nvSpPr>
        <p:spPr>
          <a:xfrm>
            <a:off x="468086" y="2667000"/>
            <a:ext cx="8229600" cy="4525963"/>
          </a:xfrm>
        </p:spPr>
        <p:txBody>
          <a:bodyPr/>
          <a:lstStyle/>
          <a:p>
            <a:r>
              <a:rPr lang="en-US" dirty="0"/>
              <a:t>Disciplinary Literacy Toolkit</a:t>
            </a:r>
          </a:p>
          <a:p>
            <a:pPr marL="0" indent="0">
              <a:buNone/>
            </a:pPr>
            <a:endParaRPr lang="en-US" dirty="0"/>
          </a:p>
          <a:p>
            <a:r>
              <a:rPr lang="en-US" dirty="0"/>
              <a:t>News Literacy Online Resource Guide</a:t>
            </a:r>
          </a:p>
        </p:txBody>
      </p:sp>
      <p:sp>
        <p:nvSpPr>
          <p:cNvPr id="4" name="Slide Number Placeholder 3">
            <a:extLst>
              <a:ext uri="{FF2B5EF4-FFF2-40B4-BE49-F238E27FC236}">
                <a16:creationId xmlns:a16="http://schemas.microsoft.com/office/drawing/2014/main" id="{58EB4502-ED21-4226-BC75-62AB56E9B803}"/>
              </a:ext>
            </a:extLst>
          </p:cNvPr>
          <p:cNvSpPr>
            <a:spLocks noGrp="1"/>
          </p:cNvSpPr>
          <p:nvPr>
            <p:ph type="sldNum" sz="quarter" idx="12"/>
          </p:nvPr>
        </p:nvSpPr>
        <p:spPr/>
        <p:txBody>
          <a:bodyPr/>
          <a:lstStyle/>
          <a:p>
            <a:fld id="{F0597B30-7949-4ED9-96B5-005BABF2293C}" type="slidenum">
              <a:rPr lang="en-US" smtClean="0"/>
              <a:pPr/>
              <a:t>22</a:t>
            </a:fld>
            <a:endParaRPr lang="en-US" dirty="0"/>
          </a:p>
        </p:txBody>
      </p:sp>
    </p:spTree>
    <p:extLst>
      <p:ext uri="{BB962C8B-B14F-4D97-AF65-F5344CB8AC3E}">
        <p14:creationId xmlns:p14="http://schemas.microsoft.com/office/powerpoint/2010/main" val="257962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7614-D303-49C5-AA7B-59BCE4EA40B7}"/>
              </a:ext>
            </a:extLst>
          </p:cNvPr>
          <p:cNvSpPr>
            <a:spLocks noGrp="1"/>
          </p:cNvSpPr>
          <p:nvPr>
            <p:ph type="title"/>
          </p:nvPr>
        </p:nvSpPr>
        <p:spPr>
          <a:xfrm>
            <a:off x="489361" y="1894115"/>
            <a:ext cx="2660686" cy="3069771"/>
          </a:xfrm>
        </p:spPr>
        <p:txBody>
          <a:bodyPr anchor="ctr">
            <a:normAutofit fontScale="90000"/>
          </a:bodyPr>
          <a:lstStyle/>
          <a:p>
            <a:pPr>
              <a:lnSpc>
                <a:spcPct val="90000"/>
              </a:lnSpc>
            </a:pPr>
            <a:r>
              <a:rPr lang="en-US" sz="3300" dirty="0">
                <a:solidFill>
                  <a:schemeClr val="accent1">
                    <a:lumMod val="75000"/>
                  </a:schemeClr>
                </a:solidFill>
              </a:rPr>
              <a:t>Literacy Standards</a:t>
            </a:r>
            <a:br>
              <a:rPr lang="en-US" sz="3300" dirty="0">
                <a:solidFill>
                  <a:schemeClr val="accent1">
                    <a:lumMod val="75000"/>
                  </a:schemeClr>
                </a:solidFill>
              </a:rPr>
            </a:br>
            <a:r>
              <a:rPr lang="en-US" sz="3300" dirty="0">
                <a:solidFill>
                  <a:schemeClr val="accent1">
                    <a:lumMod val="75000"/>
                  </a:schemeClr>
                </a:solidFill>
              </a:rPr>
              <a:t>in </a:t>
            </a:r>
            <a:br>
              <a:rPr lang="en-US" sz="3300" dirty="0">
                <a:solidFill>
                  <a:schemeClr val="accent1">
                    <a:lumMod val="75000"/>
                  </a:schemeClr>
                </a:solidFill>
              </a:rPr>
            </a:br>
            <a:r>
              <a:rPr lang="en-US" sz="3300" dirty="0">
                <a:solidFill>
                  <a:schemeClr val="accent1">
                    <a:lumMod val="75000"/>
                  </a:schemeClr>
                </a:solidFill>
              </a:rPr>
              <a:t>social studies Practices		</a:t>
            </a:r>
          </a:p>
        </p:txBody>
      </p:sp>
      <p:graphicFrame>
        <p:nvGraphicFramePr>
          <p:cNvPr id="5" name="Content Placeholder 2">
            <a:extLst>
              <a:ext uri="{FF2B5EF4-FFF2-40B4-BE49-F238E27FC236}">
                <a16:creationId xmlns:a16="http://schemas.microsoft.com/office/drawing/2014/main" id="{B073A362-8F06-4945-A853-A13ABA7E1779}"/>
              </a:ext>
            </a:extLst>
          </p:cNvPr>
          <p:cNvGraphicFramePr>
            <a:graphicFrameLocks noGrp="1"/>
          </p:cNvGraphicFramePr>
          <p:nvPr>
            <p:ph idx="1"/>
            <p:extLst/>
          </p:nvPr>
        </p:nvGraphicFramePr>
        <p:xfrm>
          <a:off x="3639407" y="1565673"/>
          <a:ext cx="5019611" cy="3617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079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BB11-75DB-4CF3-BE03-97B1A534694D}"/>
              </a:ext>
            </a:extLst>
          </p:cNvPr>
          <p:cNvSpPr>
            <a:spLocks noGrp="1"/>
          </p:cNvSpPr>
          <p:nvPr>
            <p:ph type="title"/>
          </p:nvPr>
        </p:nvSpPr>
        <p:spPr>
          <a:xfrm>
            <a:off x="152400" y="-152400"/>
            <a:ext cx="8210550" cy="1905982"/>
          </a:xfrm>
        </p:spPr>
        <p:txBody>
          <a:bodyPr>
            <a:normAutofit/>
          </a:bodyPr>
          <a:lstStyle/>
          <a:p>
            <a:r>
              <a:rPr lang="en-US" sz="2800" dirty="0"/>
              <a:t>Examples of Task models that support news/media literacy skills in Part 1 of </a:t>
            </a:r>
            <a:br>
              <a:rPr lang="en-US" sz="2800" dirty="0"/>
            </a:br>
            <a:r>
              <a:rPr lang="en-US" sz="2800" dirty="0"/>
              <a:t>US and Global</a:t>
            </a:r>
          </a:p>
        </p:txBody>
      </p:sp>
      <p:sp>
        <p:nvSpPr>
          <p:cNvPr id="3" name="Content Placeholder 2">
            <a:extLst>
              <a:ext uri="{FF2B5EF4-FFF2-40B4-BE49-F238E27FC236}">
                <a16:creationId xmlns:a16="http://schemas.microsoft.com/office/drawing/2014/main" id="{2473E193-A16A-43B6-B338-DA18B363EEEE}"/>
              </a:ext>
            </a:extLst>
          </p:cNvPr>
          <p:cNvSpPr>
            <a:spLocks noGrp="1"/>
          </p:cNvSpPr>
          <p:nvPr>
            <p:ph idx="1"/>
          </p:nvPr>
        </p:nvSpPr>
        <p:spPr>
          <a:xfrm>
            <a:off x="470808" y="1904018"/>
            <a:ext cx="7924799" cy="3657600"/>
          </a:xfrm>
        </p:spPr>
        <p:txBody>
          <a:bodyPr>
            <a:normAutofit fontScale="92500" lnSpcReduction="20000"/>
          </a:bodyPr>
          <a:lstStyle/>
          <a:p>
            <a:pPr>
              <a:buFont typeface="Wingdings" panose="05000000000000000000" pitchFamily="2" charset="2"/>
              <a:buChar char="Ø"/>
            </a:pPr>
            <a:r>
              <a:rPr lang="en-US" sz="2400" dirty="0"/>
              <a:t>Students are given a stimulus and asked to identify point of view, purpose, context, bias, format of source, location of source in time and/or place, and/or intended audience of sources using background knowledge.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 Students are given one stimulus or two stimuli and asked to identify a problem (issue) </a:t>
            </a:r>
          </a:p>
          <a:p>
            <a:pPr marL="0" indent="0">
              <a:buNone/>
            </a:pPr>
            <a:endParaRPr lang="en-US" sz="2400" dirty="0"/>
          </a:p>
          <a:p>
            <a:pPr>
              <a:buFont typeface="Wingdings" panose="05000000000000000000" pitchFamily="2" charset="2"/>
              <a:buChar char="Ø"/>
            </a:pPr>
            <a:r>
              <a:rPr lang="en-US" sz="2400" dirty="0"/>
              <a:t>Students are given a stimulus and asked to select a plausible claim that logically flows from evidence presented </a:t>
            </a:r>
          </a:p>
          <a:p>
            <a:pPr marL="0" indent="0">
              <a:buNone/>
            </a:pPr>
            <a:r>
              <a:rPr lang="en-US" sz="2400" dirty="0"/>
              <a:t>	</a:t>
            </a:r>
          </a:p>
          <a:p>
            <a:pPr marL="0" indent="0">
              <a:buNone/>
            </a:pPr>
            <a:endParaRPr lang="en-US" dirty="0"/>
          </a:p>
        </p:txBody>
      </p:sp>
    </p:spTree>
    <p:extLst>
      <p:ext uri="{BB962C8B-B14F-4D97-AF65-F5344CB8AC3E}">
        <p14:creationId xmlns:p14="http://schemas.microsoft.com/office/powerpoint/2010/main" val="211098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5834-9533-43A1-B17C-A091C1B9CAD0}"/>
              </a:ext>
            </a:extLst>
          </p:cNvPr>
          <p:cNvSpPr>
            <a:spLocks noGrp="1"/>
          </p:cNvSpPr>
          <p:nvPr>
            <p:ph type="title"/>
          </p:nvPr>
        </p:nvSpPr>
        <p:spPr>
          <a:xfrm>
            <a:off x="228600" y="160337"/>
            <a:ext cx="6858001" cy="1143000"/>
          </a:xfrm>
        </p:spPr>
        <p:txBody>
          <a:bodyPr>
            <a:normAutofit fontScale="90000"/>
          </a:bodyPr>
          <a:lstStyle/>
          <a:p>
            <a:r>
              <a:rPr lang="en-US" sz="2800" dirty="0"/>
              <a:t>Skills Assessed in Part 2 for Global II and U.S. that support news/media literacy skills</a:t>
            </a:r>
          </a:p>
        </p:txBody>
      </p:sp>
      <p:sp>
        <p:nvSpPr>
          <p:cNvPr id="3" name="Content Placeholder 2">
            <a:extLst>
              <a:ext uri="{FF2B5EF4-FFF2-40B4-BE49-F238E27FC236}">
                <a16:creationId xmlns:a16="http://schemas.microsoft.com/office/drawing/2014/main" id="{C2E180B1-246C-40F8-8494-0CB7019B1C65}"/>
              </a:ext>
            </a:extLst>
          </p:cNvPr>
          <p:cNvSpPr>
            <a:spLocks noGrp="1"/>
          </p:cNvSpPr>
          <p:nvPr>
            <p:ph idx="1"/>
          </p:nvPr>
        </p:nvSpPr>
        <p:spPr>
          <a:xfrm>
            <a:off x="2057400" y="2590800"/>
            <a:ext cx="8229600" cy="4525963"/>
          </a:xfrm>
        </p:spPr>
        <p:txBody>
          <a:bodyPr>
            <a:normAutofit/>
          </a:bodyPr>
          <a:lstStyle/>
          <a:p>
            <a:pPr>
              <a:buFont typeface="Wingdings" panose="05000000000000000000" pitchFamily="2" charset="2"/>
              <a:buChar char="Ø"/>
            </a:pPr>
            <a:r>
              <a:rPr lang="en-US" sz="2400" dirty="0"/>
              <a:t>Bias</a:t>
            </a:r>
          </a:p>
          <a:p>
            <a:pPr>
              <a:buFont typeface="Wingdings" panose="05000000000000000000" pitchFamily="2" charset="2"/>
              <a:buChar char="Ø"/>
            </a:pPr>
            <a:r>
              <a:rPr lang="en-US" sz="2400" dirty="0"/>
              <a:t>Point of view</a:t>
            </a:r>
          </a:p>
          <a:p>
            <a:pPr>
              <a:buFont typeface="Wingdings" panose="05000000000000000000" pitchFamily="2" charset="2"/>
              <a:buChar char="Ø"/>
            </a:pPr>
            <a:r>
              <a:rPr lang="en-US" sz="2400" dirty="0"/>
              <a:t>Audience</a:t>
            </a:r>
          </a:p>
          <a:p>
            <a:pPr>
              <a:buFont typeface="Wingdings" panose="05000000000000000000" pitchFamily="2" charset="2"/>
              <a:buChar char="Ø"/>
            </a:pPr>
            <a:r>
              <a:rPr lang="en-US" sz="2400" dirty="0"/>
              <a:t>Purpose </a:t>
            </a:r>
          </a:p>
          <a:p>
            <a:pPr marL="0" indent="0">
              <a:buNone/>
            </a:pPr>
            <a:endParaRPr lang="en-US" sz="2000" dirty="0"/>
          </a:p>
        </p:txBody>
      </p:sp>
    </p:spTree>
    <p:extLst>
      <p:ext uri="{BB962C8B-B14F-4D97-AF65-F5344CB8AC3E}">
        <p14:creationId xmlns:p14="http://schemas.microsoft.com/office/powerpoint/2010/main" val="410093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E681-8326-4870-BA72-3FFAE563E46F}"/>
              </a:ext>
            </a:extLst>
          </p:cNvPr>
          <p:cNvSpPr>
            <a:spLocks noGrp="1"/>
          </p:cNvSpPr>
          <p:nvPr>
            <p:ph type="title"/>
          </p:nvPr>
        </p:nvSpPr>
        <p:spPr>
          <a:xfrm>
            <a:off x="152400" y="304801"/>
            <a:ext cx="7169456" cy="1332074"/>
          </a:xfrm>
        </p:spPr>
        <p:txBody>
          <a:bodyPr>
            <a:normAutofit/>
          </a:bodyPr>
          <a:lstStyle/>
          <a:p>
            <a:r>
              <a:rPr lang="en-US" sz="3100" dirty="0"/>
              <a:t>Current Event Resources</a:t>
            </a:r>
            <a:r>
              <a:rPr lang="en-US" dirty="0"/>
              <a:t/>
            </a:r>
            <a:br>
              <a:rPr lang="en-US" dirty="0"/>
            </a:br>
            <a:endParaRPr lang="en-US" dirty="0"/>
          </a:p>
        </p:txBody>
      </p:sp>
      <p:sp>
        <p:nvSpPr>
          <p:cNvPr id="3" name="Content Placeholder 2">
            <a:extLst>
              <a:ext uri="{FF2B5EF4-FFF2-40B4-BE49-F238E27FC236}">
                <a16:creationId xmlns:a16="http://schemas.microsoft.com/office/drawing/2014/main" id="{37299744-9B47-4EC0-91FD-B65EA89733DD}"/>
              </a:ext>
            </a:extLst>
          </p:cNvPr>
          <p:cNvSpPr>
            <a:spLocks noGrp="1"/>
          </p:cNvSpPr>
          <p:nvPr>
            <p:ph idx="1"/>
          </p:nvPr>
        </p:nvSpPr>
        <p:spPr>
          <a:xfrm>
            <a:off x="550829" y="1622137"/>
            <a:ext cx="7507322" cy="3967133"/>
          </a:xfrm>
        </p:spPr>
        <p:txBody>
          <a:bodyPr/>
          <a:lstStyle/>
          <a:p>
            <a:r>
              <a:rPr lang="en-US" u="sng" dirty="0">
                <a:hlinkClick r:id="rId2"/>
              </a:rPr>
              <a:t>www.snopes.com</a:t>
            </a:r>
            <a:endParaRPr lang="en-US" dirty="0"/>
          </a:p>
          <a:p>
            <a:r>
              <a:rPr lang="en-US" dirty="0">
                <a:hlinkClick r:id="rId3"/>
              </a:rPr>
              <a:t>www.allsides.com</a:t>
            </a:r>
            <a:endParaRPr lang="en-US" dirty="0"/>
          </a:p>
          <a:p>
            <a:endParaRPr lang="en-US" dirty="0"/>
          </a:p>
        </p:txBody>
      </p:sp>
      <p:pic>
        <p:nvPicPr>
          <p:cNvPr id="5" name="Picture 4">
            <a:extLst>
              <a:ext uri="{FF2B5EF4-FFF2-40B4-BE49-F238E27FC236}">
                <a16:creationId xmlns:a16="http://schemas.microsoft.com/office/drawing/2014/main" id="{62B97740-2FFB-4C8D-A46F-3CBE7239B2D3}"/>
              </a:ext>
            </a:extLst>
          </p:cNvPr>
          <p:cNvPicPr>
            <a:picLocks noChangeAspect="1"/>
          </p:cNvPicPr>
          <p:nvPr/>
        </p:nvPicPr>
        <p:blipFill>
          <a:blip r:embed="rId4"/>
          <a:stretch>
            <a:fillRect/>
          </a:stretch>
        </p:blipFill>
        <p:spPr>
          <a:xfrm>
            <a:off x="3257204" y="3048000"/>
            <a:ext cx="4790061" cy="2694409"/>
          </a:xfrm>
          <a:prstGeom prst="rect">
            <a:avLst/>
          </a:prstGeom>
        </p:spPr>
      </p:pic>
    </p:spTree>
    <p:extLst>
      <p:ext uri="{BB962C8B-B14F-4D97-AF65-F5344CB8AC3E}">
        <p14:creationId xmlns:p14="http://schemas.microsoft.com/office/powerpoint/2010/main" val="149606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4FCB-B1A3-44BA-9B6E-04B20D19E2EB}"/>
              </a:ext>
            </a:extLst>
          </p:cNvPr>
          <p:cNvSpPr>
            <a:spLocks noGrp="1"/>
          </p:cNvSpPr>
          <p:nvPr>
            <p:ph type="title"/>
          </p:nvPr>
        </p:nvSpPr>
        <p:spPr/>
        <p:txBody>
          <a:bodyPr>
            <a:normAutofit/>
          </a:bodyPr>
          <a:lstStyle/>
          <a:p>
            <a:r>
              <a:rPr lang="en-US" sz="2800" dirty="0"/>
              <a:t>Stanford History Education Group</a:t>
            </a:r>
          </a:p>
        </p:txBody>
      </p:sp>
      <p:sp>
        <p:nvSpPr>
          <p:cNvPr id="3" name="Content Placeholder 2">
            <a:extLst>
              <a:ext uri="{FF2B5EF4-FFF2-40B4-BE49-F238E27FC236}">
                <a16:creationId xmlns:a16="http://schemas.microsoft.com/office/drawing/2014/main" id="{B2E0C34A-E9DB-4F10-ACB7-CBA2DBB987BA}"/>
              </a:ext>
            </a:extLst>
          </p:cNvPr>
          <p:cNvSpPr>
            <a:spLocks noGrp="1"/>
          </p:cNvSpPr>
          <p:nvPr>
            <p:ph idx="1"/>
          </p:nvPr>
        </p:nvSpPr>
        <p:spPr/>
        <p:txBody>
          <a:bodyPr/>
          <a:lstStyle/>
          <a:p>
            <a:r>
              <a:rPr lang="en-US" dirty="0">
                <a:hlinkClick r:id="rId2"/>
              </a:rPr>
              <a:t>https://sheg.stanford.edu/civic-online-reasoning</a:t>
            </a:r>
            <a:endParaRPr lang="en-US" dirty="0"/>
          </a:p>
          <a:p>
            <a:endParaRPr lang="en-US" dirty="0"/>
          </a:p>
          <a:p>
            <a:r>
              <a:rPr lang="en-US" dirty="0"/>
              <a:t>Who's behind the information? </a:t>
            </a:r>
          </a:p>
          <a:p>
            <a:r>
              <a:rPr lang="en-US" dirty="0"/>
              <a:t>What's the evidence?</a:t>
            </a:r>
          </a:p>
          <a:p>
            <a:r>
              <a:rPr lang="en-US" dirty="0"/>
              <a:t>What do other sources say?</a:t>
            </a:r>
          </a:p>
          <a:p>
            <a:endParaRPr lang="en-US" dirty="0"/>
          </a:p>
        </p:txBody>
      </p:sp>
    </p:spTree>
    <p:extLst>
      <p:ext uri="{BB962C8B-B14F-4D97-AF65-F5344CB8AC3E}">
        <p14:creationId xmlns:p14="http://schemas.microsoft.com/office/powerpoint/2010/main" val="581534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41FF-231C-41D3-AF77-1D5D3C1BE1C9}"/>
              </a:ext>
            </a:extLst>
          </p:cNvPr>
          <p:cNvSpPr>
            <a:spLocks noGrp="1"/>
          </p:cNvSpPr>
          <p:nvPr>
            <p:ph type="title"/>
          </p:nvPr>
        </p:nvSpPr>
        <p:spPr>
          <a:xfrm>
            <a:off x="10886" y="304800"/>
            <a:ext cx="7070103" cy="776960"/>
          </a:xfrm>
        </p:spPr>
        <p:txBody>
          <a:bodyPr>
            <a:noAutofit/>
          </a:bodyPr>
          <a:lstStyle/>
          <a:p>
            <a:r>
              <a:rPr lang="en-US" sz="2800" dirty="0" err="1"/>
              <a:t>Icivics.Org</a:t>
            </a:r>
            <a:r>
              <a:rPr lang="en-US" sz="2800" dirty="0"/>
              <a:t> Free Resource Created by Justice Sandra Day O’Connor</a:t>
            </a:r>
          </a:p>
        </p:txBody>
      </p:sp>
      <p:pic>
        <p:nvPicPr>
          <p:cNvPr id="5" name="Content Placeholder 4">
            <a:extLst>
              <a:ext uri="{FF2B5EF4-FFF2-40B4-BE49-F238E27FC236}">
                <a16:creationId xmlns:a16="http://schemas.microsoft.com/office/drawing/2014/main" id="{A8197680-E4D9-4137-B36C-B905E8EF21BB}"/>
              </a:ext>
            </a:extLst>
          </p:cNvPr>
          <p:cNvPicPr>
            <a:picLocks noGrp="1" noChangeAspect="1"/>
          </p:cNvPicPr>
          <p:nvPr>
            <p:ph idx="1"/>
          </p:nvPr>
        </p:nvPicPr>
        <p:blipFill rotWithShape="1">
          <a:blip r:embed="rId2"/>
          <a:srcRect t="-540" b="5369"/>
          <a:stretch/>
        </p:blipFill>
        <p:spPr>
          <a:xfrm>
            <a:off x="1828800" y="2620581"/>
            <a:ext cx="5791200" cy="3100221"/>
          </a:xfrm>
          <a:prstGeom prst="rect">
            <a:avLst/>
          </a:prstGeom>
        </p:spPr>
      </p:pic>
      <p:sp>
        <p:nvSpPr>
          <p:cNvPr id="4" name="Rectangle 3">
            <a:extLst>
              <a:ext uri="{FF2B5EF4-FFF2-40B4-BE49-F238E27FC236}">
                <a16:creationId xmlns:a16="http://schemas.microsoft.com/office/drawing/2014/main" id="{EFFB8373-06CD-403B-B4FD-C9C314D05C3A}"/>
              </a:ext>
            </a:extLst>
          </p:cNvPr>
          <p:cNvSpPr/>
          <p:nvPr/>
        </p:nvSpPr>
        <p:spPr>
          <a:xfrm>
            <a:off x="1531724" y="1905000"/>
            <a:ext cx="4028426" cy="815608"/>
          </a:xfrm>
          <a:prstGeom prst="rect">
            <a:avLst/>
          </a:prstGeom>
        </p:spPr>
        <p:txBody>
          <a:bodyPr wrap="square">
            <a:spAutoFit/>
          </a:bodyPr>
          <a:lstStyle/>
          <a:p>
            <a:r>
              <a:rPr lang="en-US" sz="2000" dirty="0">
                <a:hlinkClick r:id="rId3"/>
              </a:rPr>
              <a:t>https://www.icivics.org/</a:t>
            </a:r>
            <a:endParaRPr lang="en-US" sz="2000" dirty="0"/>
          </a:p>
          <a:p>
            <a:endParaRPr lang="en-US" sz="1350" dirty="0"/>
          </a:p>
          <a:p>
            <a:endParaRPr lang="en-US" sz="1350" dirty="0"/>
          </a:p>
        </p:txBody>
      </p:sp>
    </p:spTree>
    <p:extLst>
      <p:ext uri="{BB962C8B-B14F-4D97-AF65-F5344CB8AC3E}">
        <p14:creationId xmlns:p14="http://schemas.microsoft.com/office/powerpoint/2010/main" val="1059872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E1CC-DD88-44D5-93A1-76DAC0C7D8EA}"/>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5120DFFD-5B56-4EF5-86AB-EEF5A83FB1B6}"/>
              </a:ext>
            </a:extLst>
          </p:cNvPr>
          <p:cNvSpPr>
            <a:spLocks noGrp="1"/>
          </p:cNvSpPr>
          <p:nvPr>
            <p:ph idx="1"/>
          </p:nvPr>
        </p:nvSpPr>
        <p:spPr/>
        <p:txBody>
          <a:bodyPr/>
          <a:lstStyle/>
          <a:p>
            <a:r>
              <a:rPr lang="en-US" dirty="0">
                <a:hlinkClick r:id="rId2"/>
              </a:rPr>
              <a:t>https://www.docsteach.org/</a:t>
            </a:r>
            <a:r>
              <a:rPr lang="en-US" dirty="0"/>
              <a:t> (U.S.)</a:t>
            </a:r>
          </a:p>
          <a:p>
            <a:pPr marL="0" indent="0">
              <a:buNone/>
            </a:pPr>
            <a:endParaRPr lang="en-US" dirty="0"/>
          </a:p>
          <a:p>
            <a:r>
              <a:rPr lang="en-US" dirty="0">
                <a:hlinkClick r:id="rId3"/>
              </a:rPr>
              <a:t>http://avalon.law.yale.edu/subject_menus/ancient.asp</a:t>
            </a:r>
            <a:r>
              <a:rPr lang="en-US" dirty="0"/>
              <a:t> (Global)</a:t>
            </a:r>
          </a:p>
          <a:p>
            <a:pPr marL="0" indent="0">
              <a:buNone/>
            </a:pPr>
            <a:endParaRPr lang="en-US" dirty="0"/>
          </a:p>
          <a:p>
            <a:r>
              <a:rPr lang="en-US" dirty="0">
                <a:hlinkClick r:id="rId4"/>
              </a:rPr>
              <a:t>www.teachingtolerance.org</a:t>
            </a: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13691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C1FE-35C5-4006-9AEF-E367ABEC2B2F}"/>
              </a:ext>
            </a:extLst>
          </p:cNvPr>
          <p:cNvSpPr>
            <a:spLocks noGrp="1"/>
          </p:cNvSpPr>
          <p:nvPr>
            <p:ph type="title"/>
          </p:nvPr>
        </p:nvSpPr>
        <p:spPr/>
        <p:txBody>
          <a:bodyPr>
            <a:normAutofit fontScale="90000"/>
          </a:bodyPr>
          <a:lstStyle/>
          <a:p>
            <a:r>
              <a:rPr lang="en-US" dirty="0"/>
              <a:t>NYS Board of Regents Mission Statement</a:t>
            </a:r>
          </a:p>
        </p:txBody>
      </p:sp>
      <p:sp>
        <p:nvSpPr>
          <p:cNvPr id="3" name="Content Placeholder 2">
            <a:extLst>
              <a:ext uri="{FF2B5EF4-FFF2-40B4-BE49-F238E27FC236}">
                <a16:creationId xmlns:a16="http://schemas.microsoft.com/office/drawing/2014/main" id="{8242817D-20DB-49B8-A070-DF72D703FA34}"/>
              </a:ext>
            </a:extLst>
          </p:cNvPr>
          <p:cNvSpPr>
            <a:spLocks noGrp="1"/>
          </p:cNvSpPr>
          <p:nvPr>
            <p:ph idx="1"/>
          </p:nvPr>
        </p:nvSpPr>
        <p:spPr/>
        <p:txBody>
          <a:bodyPr>
            <a:normAutofit/>
          </a:bodyPr>
          <a:lstStyle/>
          <a:p>
            <a:r>
              <a:rPr lang="en-US" dirty="0"/>
              <a:t>“</a:t>
            </a:r>
            <a:r>
              <a:rPr lang="en-US" sz="2800" dirty="0"/>
              <a:t>The mission of the New York State Board of Regents is to ensure that every child has equitable access to the highest quality educational opportunities, services and supports in schools that provide effective instruction aligned to the state’s standards, as well as positive learning environments so that each child is prepared for success in college, career, and </a:t>
            </a:r>
            <a:r>
              <a:rPr lang="en-US" sz="2800" dirty="0">
                <a:highlight>
                  <a:srgbClr val="FFFF00"/>
                </a:highlight>
              </a:rPr>
              <a:t>citizenship.</a:t>
            </a:r>
            <a:r>
              <a:rPr lang="en-US" sz="2800" dirty="0"/>
              <a:t>” (Page 6)</a:t>
            </a:r>
          </a:p>
        </p:txBody>
      </p:sp>
      <p:sp>
        <p:nvSpPr>
          <p:cNvPr id="4" name="Slide Number Placeholder 3">
            <a:extLst>
              <a:ext uri="{FF2B5EF4-FFF2-40B4-BE49-F238E27FC236}">
                <a16:creationId xmlns:a16="http://schemas.microsoft.com/office/drawing/2014/main" id="{07373798-1FF6-4A5A-AE1D-CCD41C871B10}"/>
              </a:ext>
            </a:extLst>
          </p:cNvPr>
          <p:cNvSpPr>
            <a:spLocks noGrp="1"/>
          </p:cNvSpPr>
          <p:nvPr>
            <p:ph type="sldNum" sz="quarter" idx="12"/>
          </p:nvPr>
        </p:nvSpPr>
        <p:spPr/>
        <p:txBody>
          <a:bodyPr/>
          <a:lstStyle/>
          <a:p>
            <a:fld id="{F0597B30-7949-4ED9-96B5-005BABF2293C}" type="slidenum">
              <a:rPr lang="en-US" smtClean="0"/>
              <a:pPr/>
              <a:t>3</a:t>
            </a:fld>
            <a:endParaRPr lang="en-US" dirty="0"/>
          </a:p>
        </p:txBody>
      </p:sp>
    </p:spTree>
    <p:extLst>
      <p:ext uri="{BB962C8B-B14F-4D97-AF65-F5344CB8AC3E}">
        <p14:creationId xmlns:p14="http://schemas.microsoft.com/office/powerpoint/2010/main" val="1946525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597B30-7949-4ED9-96B5-005BABF2293C}" type="slidenum">
              <a:rPr lang="en-US" smtClean="0">
                <a:solidFill>
                  <a:prstClr val="white">
                    <a:lumMod val="50000"/>
                  </a:prstClr>
                </a:solidFill>
              </a:rPr>
              <a:pPr/>
              <a:t>30</a:t>
            </a:fld>
            <a:endParaRPr lang="en-US" dirty="0">
              <a:solidFill>
                <a:prstClr val="white">
                  <a:lumMod val="50000"/>
                </a:prstClr>
              </a:solidFill>
            </a:endParaRPr>
          </a:p>
        </p:txBody>
      </p:sp>
      <p:sp>
        <p:nvSpPr>
          <p:cNvPr id="2" name="Title 1"/>
          <p:cNvSpPr>
            <a:spLocks noGrp="1"/>
          </p:cNvSpPr>
          <p:nvPr>
            <p:ph type="title" idx="4294967295"/>
          </p:nvPr>
        </p:nvSpPr>
        <p:spPr>
          <a:xfrm>
            <a:off x="381000" y="152400"/>
            <a:ext cx="8763000" cy="1143000"/>
          </a:xfrm>
        </p:spPr>
        <p:txBody>
          <a:bodyPr>
            <a:noAutofit/>
          </a:bodyPr>
          <a:lstStyle/>
          <a:p>
            <a:pPr algn="ctr"/>
            <a:r>
              <a:rPr lang="en-US" sz="4000" b="1" dirty="0"/>
              <a:t>Questions, Comments, </a:t>
            </a:r>
            <a:br>
              <a:rPr lang="en-US" sz="4000" b="1" dirty="0"/>
            </a:br>
            <a:r>
              <a:rPr lang="en-US" sz="4000" b="1" dirty="0"/>
              <a:t>Partnership Opportunities? </a:t>
            </a:r>
          </a:p>
        </p:txBody>
      </p:sp>
      <p:sp>
        <p:nvSpPr>
          <p:cNvPr id="3" name="Content Placeholder 2"/>
          <p:cNvSpPr>
            <a:spLocks noGrp="1"/>
          </p:cNvSpPr>
          <p:nvPr>
            <p:ph idx="4294967295"/>
          </p:nvPr>
        </p:nvSpPr>
        <p:spPr>
          <a:xfrm>
            <a:off x="4083050" y="2514600"/>
            <a:ext cx="5060950" cy="3200400"/>
          </a:xfrm>
        </p:spPr>
        <p:txBody>
          <a:bodyPr>
            <a:noAutofit/>
          </a:bodyPr>
          <a:lstStyle/>
          <a:p>
            <a:pPr marL="0" indent="0" algn="ctr">
              <a:buNone/>
            </a:pPr>
            <a:r>
              <a:rPr lang="en-US" sz="2600" dirty="0"/>
              <a:t>NYSED Office of Curriculum and Instruction </a:t>
            </a:r>
          </a:p>
          <a:p>
            <a:pPr marL="0" indent="0" algn="ctr">
              <a:buNone/>
            </a:pPr>
            <a:r>
              <a:rPr lang="en-US" sz="2800" dirty="0">
                <a:hlinkClick r:id="rId3">
                  <a:extLst>
                    <a:ext uri="{A12FA001-AC4F-418D-AE19-62706E023703}">
                      <ahyp:hlinkClr xmlns:ahyp="http://schemas.microsoft.com/office/drawing/2018/hyperlinkcolor" xmlns="" val="tx"/>
                    </a:ext>
                  </a:extLst>
                </a:hlinkClick>
              </a:rPr>
              <a:t>www.nysed.gov/curriculum-instruction</a:t>
            </a:r>
            <a:r>
              <a:rPr lang="en-US" sz="2800" dirty="0"/>
              <a:t> </a:t>
            </a:r>
          </a:p>
          <a:p>
            <a:pPr marL="0" indent="0" algn="ctr">
              <a:buNone/>
            </a:pPr>
            <a:r>
              <a:rPr lang="en-US" sz="2400" dirty="0"/>
              <a:t>(518) 474-5922</a:t>
            </a:r>
          </a:p>
          <a:p>
            <a:pPr marL="0" indent="0" algn="ctr">
              <a:buNone/>
            </a:pPr>
            <a:r>
              <a:rPr lang="en-US" sz="2400" dirty="0">
                <a:hlinkClick r:id="rId4"/>
              </a:rPr>
              <a:t>EMSCURRIC@nysed.gov</a:t>
            </a:r>
            <a:endParaRPr lang="en-US" sz="2400" dirty="0"/>
          </a:p>
          <a:p>
            <a:pPr marL="0" indent="0" algn="ctr">
              <a:buNone/>
            </a:pPr>
            <a:r>
              <a:rPr lang="en-US" sz="2400" dirty="0"/>
              <a:t> </a:t>
            </a:r>
          </a:p>
          <a:p>
            <a:pPr marL="0" indent="0" algn="ctr">
              <a:buNone/>
            </a:pPr>
            <a:endParaRPr lang="en-US" sz="2400" dirty="0"/>
          </a:p>
        </p:txBody>
      </p:sp>
      <p:pic>
        <p:nvPicPr>
          <p:cNvPr id="6" name="Picture 5" descr="A close up of a logo&#10;&#10;Description generated with high confidence">
            <a:extLst>
              <a:ext uri="{FF2B5EF4-FFF2-40B4-BE49-F238E27FC236}">
                <a16:creationId xmlns:a16="http://schemas.microsoft.com/office/drawing/2014/main" id="{AA4626EE-BFE5-46D0-BF4B-C0E13774D2D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3734" r="14163"/>
          <a:stretch/>
        </p:blipFill>
        <p:spPr>
          <a:xfrm>
            <a:off x="304800" y="2133600"/>
            <a:ext cx="3200400" cy="3326028"/>
          </a:xfrm>
          <a:prstGeom prst="rect">
            <a:avLst/>
          </a:prstGeom>
        </p:spPr>
      </p:pic>
    </p:spTree>
    <p:extLst>
      <p:ext uri="{BB962C8B-B14F-4D97-AF65-F5344CB8AC3E}">
        <p14:creationId xmlns:p14="http://schemas.microsoft.com/office/powerpoint/2010/main" val="318731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970D-5F6E-45C5-9272-7CC5C2116E3E}"/>
              </a:ext>
            </a:extLst>
          </p:cNvPr>
          <p:cNvSpPr>
            <a:spLocks noGrp="1"/>
          </p:cNvSpPr>
          <p:nvPr>
            <p:ph type="title"/>
          </p:nvPr>
        </p:nvSpPr>
        <p:spPr/>
        <p:txBody>
          <a:bodyPr>
            <a:normAutofit fontScale="90000"/>
          </a:bodyPr>
          <a:lstStyle/>
          <a:p>
            <a:r>
              <a:rPr lang="en-US" dirty="0"/>
              <a:t>Social Studies and the ESSA Plan</a:t>
            </a:r>
          </a:p>
        </p:txBody>
      </p:sp>
      <p:sp>
        <p:nvSpPr>
          <p:cNvPr id="3" name="Content Placeholder 2">
            <a:extLst>
              <a:ext uri="{FF2B5EF4-FFF2-40B4-BE49-F238E27FC236}">
                <a16:creationId xmlns:a16="http://schemas.microsoft.com/office/drawing/2014/main" id="{072B7A78-335C-44DA-B1AC-AB0D0A2788F5}"/>
              </a:ext>
            </a:extLst>
          </p:cNvPr>
          <p:cNvSpPr>
            <a:spLocks noGrp="1"/>
          </p:cNvSpPr>
          <p:nvPr>
            <p:ph idx="1"/>
          </p:nvPr>
        </p:nvSpPr>
        <p:spPr/>
        <p:txBody>
          <a:bodyPr>
            <a:normAutofit/>
          </a:bodyPr>
          <a:lstStyle/>
          <a:p>
            <a:endParaRPr lang="en-US" sz="1350" dirty="0"/>
          </a:p>
          <a:p>
            <a:pPr marL="0" indent="0">
              <a:buNone/>
            </a:pPr>
            <a:r>
              <a:rPr lang="en-US" sz="1575" dirty="0"/>
              <a:t>“Of the 19 states and the District of Columbia that have sent in their state plans for peer review; 11 states and D.C. have included civics in their ESSA state plans.  When looking at examples from the ESSA state plans, New York showed a strong commitment to civic education with the creation of the College, Career and </a:t>
            </a:r>
            <a:r>
              <a:rPr lang="en-US" sz="1500" b="1" dirty="0"/>
              <a:t>Civic Readiness Index </a:t>
            </a:r>
            <a:r>
              <a:rPr lang="en-US" sz="1575" dirty="0"/>
              <a:t>in their ESSA state plan. The plan will focus on civic engagement as a part of a more holistic approach to accountability.”</a:t>
            </a:r>
          </a:p>
          <a:p>
            <a:pPr marL="0" indent="0">
              <a:buNone/>
            </a:pPr>
            <a:endParaRPr lang="en-US" sz="1575" dirty="0"/>
          </a:p>
          <a:p>
            <a:pPr marL="0" indent="0">
              <a:buNone/>
            </a:pPr>
            <a:r>
              <a:rPr lang="en-US" sz="1575" b="1" i="1" dirty="0"/>
              <a:t>The Council of State Governments</a:t>
            </a:r>
            <a:r>
              <a:rPr lang="en-US" sz="1575" b="1" dirty="0"/>
              <a:t>, “Federal Education Policy Opens Door to Civic Engagement” 7-8/2017</a:t>
            </a:r>
          </a:p>
          <a:p>
            <a:pPr marL="342900" lvl="1" indent="0">
              <a:buNone/>
            </a:pPr>
            <a:r>
              <a:rPr lang="en-US" sz="1350" dirty="0">
                <a:hlinkClick r:id="rId2"/>
              </a:rPr>
              <a:t>https://www.csg.org/pubs/capitolideas/2017_july_aug/civics_essa.aspx</a:t>
            </a:r>
            <a:endParaRPr lang="en-US" sz="1350" dirty="0"/>
          </a:p>
          <a:p>
            <a:pPr marL="342900" lvl="1" indent="0">
              <a:buNone/>
            </a:pPr>
            <a:endParaRPr lang="en-US" sz="1350" dirty="0"/>
          </a:p>
          <a:p>
            <a:endParaRPr lang="en-US" sz="1500" dirty="0"/>
          </a:p>
        </p:txBody>
      </p:sp>
      <p:sp>
        <p:nvSpPr>
          <p:cNvPr id="4" name="Slide Number Placeholder 3">
            <a:extLst>
              <a:ext uri="{FF2B5EF4-FFF2-40B4-BE49-F238E27FC236}">
                <a16:creationId xmlns:a16="http://schemas.microsoft.com/office/drawing/2014/main" id="{345C6DBD-E5F0-4A58-B08F-F65DD5508E41}"/>
              </a:ext>
            </a:extLst>
          </p:cNvPr>
          <p:cNvSpPr>
            <a:spLocks noGrp="1"/>
          </p:cNvSpPr>
          <p:nvPr>
            <p:ph type="sldNum" sz="quarter" idx="12"/>
          </p:nvPr>
        </p:nvSpPr>
        <p:spPr/>
        <p:txBody>
          <a:bodyPr/>
          <a:lstStyle/>
          <a:p>
            <a:fld id="{F0597B30-7949-4ED9-96B5-005BABF2293C}" type="slidenum">
              <a:rPr lang="en-US" smtClean="0"/>
              <a:pPr/>
              <a:t>4</a:t>
            </a:fld>
            <a:endParaRPr lang="en-US" dirty="0"/>
          </a:p>
        </p:txBody>
      </p:sp>
    </p:spTree>
    <p:extLst>
      <p:ext uri="{BB962C8B-B14F-4D97-AF65-F5344CB8AC3E}">
        <p14:creationId xmlns:p14="http://schemas.microsoft.com/office/powerpoint/2010/main" val="243252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D16A-BE00-4DB4-AD82-E465E3BED2FF}"/>
              </a:ext>
            </a:extLst>
          </p:cNvPr>
          <p:cNvSpPr>
            <a:spLocks noGrp="1"/>
          </p:cNvSpPr>
          <p:nvPr>
            <p:ph type="title"/>
          </p:nvPr>
        </p:nvSpPr>
        <p:spPr/>
        <p:txBody>
          <a:bodyPr>
            <a:noAutofit/>
          </a:bodyPr>
          <a:lstStyle/>
          <a:p>
            <a:r>
              <a:rPr lang="en-US" dirty="0"/>
              <a:t>New York Includes Accountability Measures For Social Studies</a:t>
            </a:r>
          </a:p>
        </p:txBody>
      </p:sp>
      <p:sp>
        <p:nvSpPr>
          <p:cNvPr id="3" name="Content Placeholder 2">
            <a:extLst>
              <a:ext uri="{FF2B5EF4-FFF2-40B4-BE49-F238E27FC236}">
                <a16:creationId xmlns:a16="http://schemas.microsoft.com/office/drawing/2014/main" id="{E42B515C-B887-4CBF-9A3C-8F8A7DE90E27}"/>
              </a:ext>
            </a:extLst>
          </p:cNvPr>
          <p:cNvSpPr>
            <a:spLocks noGrp="1"/>
          </p:cNvSpPr>
          <p:nvPr>
            <p:ph idx="1"/>
          </p:nvPr>
        </p:nvSpPr>
        <p:spPr/>
        <p:txBody>
          <a:bodyPr>
            <a:normAutofit/>
          </a:bodyPr>
          <a:lstStyle/>
          <a:p>
            <a:pPr marL="0" indent="0">
              <a:buNone/>
            </a:pPr>
            <a:r>
              <a:rPr lang="en-US" sz="1500" dirty="0"/>
              <a:t>Accountability measure guidelines:</a:t>
            </a:r>
          </a:p>
          <a:p>
            <a:pPr marL="0" indent="0">
              <a:buNone/>
            </a:pPr>
            <a:endParaRPr lang="en-US" sz="1500" dirty="0"/>
          </a:p>
          <a:p>
            <a:r>
              <a:rPr lang="en-US" sz="1500" dirty="0"/>
              <a:t>Academic Achievement” MUST be reading and math test scores. It cannot be Science or Social Studies test scores.</a:t>
            </a:r>
          </a:p>
          <a:p>
            <a:r>
              <a:rPr lang="en-US" sz="1500" dirty="0"/>
              <a:t>“Academic Indicator of school quality or student success” States have some flexibility.  Growth on reading and math, closing achievement gaps, science scores and social studies scores maybe by included.</a:t>
            </a:r>
          </a:p>
          <a:p>
            <a:pPr lvl="2"/>
            <a:r>
              <a:rPr lang="en-US" sz="1200" dirty="0"/>
              <a:t>Delaware and </a:t>
            </a:r>
            <a:r>
              <a:rPr lang="en-US" sz="1200" b="1" dirty="0"/>
              <a:t>New York State </a:t>
            </a:r>
          </a:p>
          <a:p>
            <a:r>
              <a:rPr lang="en-US" sz="1500" dirty="0"/>
              <a:t>“Indicator of school quality or student success” States have a lot of flexibility.  Chronic absenteeism, school climate, physical education, science and social studies scores may be included.</a:t>
            </a:r>
          </a:p>
          <a:p>
            <a:pPr lvl="2"/>
            <a:r>
              <a:rPr lang="en-US" sz="1200" dirty="0"/>
              <a:t>Delaware, </a:t>
            </a:r>
            <a:r>
              <a:rPr lang="en-US" sz="1200" b="1" dirty="0"/>
              <a:t>New York</a:t>
            </a:r>
            <a:r>
              <a:rPr lang="en-US" sz="1200" dirty="0"/>
              <a:t>, Florida, Texas, Louisiana</a:t>
            </a:r>
          </a:p>
          <a:p>
            <a:pPr marL="0" indent="0">
              <a:buNone/>
            </a:pPr>
            <a:endParaRPr lang="en-US" sz="1500" dirty="0"/>
          </a:p>
          <a:p>
            <a:pPr marL="0" indent="0">
              <a:buNone/>
            </a:pPr>
            <a:r>
              <a:rPr lang="en-US" sz="1500" b="1" i="1" dirty="0"/>
              <a:t>“Approved ESSA Plans: Explainer and Key Takeaways From Each State”</a:t>
            </a:r>
            <a:r>
              <a:rPr lang="en-US" sz="1500" b="1" dirty="0"/>
              <a:t>, Education Week 10/4/2018</a:t>
            </a:r>
          </a:p>
          <a:p>
            <a:pPr marL="0" indent="0">
              <a:buNone/>
            </a:pPr>
            <a:r>
              <a:rPr lang="en-US" sz="1350" dirty="0"/>
              <a:t>https://www.edweek.org/ew/section/multimedia/key-takeaways-state-essa-plans.html</a:t>
            </a:r>
          </a:p>
        </p:txBody>
      </p:sp>
      <p:sp>
        <p:nvSpPr>
          <p:cNvPr id="4" name="Slide Number Placeholder 3">
            <a:extLst>
              <a:ext uri="{FF2B5EF4-FFF2-40B4-BE49-F238E27FC236}">
                <a16:creationId xmlns:a16="http://schemas.microsoft.com/office/drawing/2014/main" id="{3ACAB2AD-6450-41FF-89BF-FC0660326E60}"/>
              </a:ext>
            </a:extLst>
          </p:cNvPr>
          <p:cNvSpPr>
            <a:spLocks noGrp="1"/>
          </p:cNvSpPr>
          <p:nvPr>
            <p:ph type="sldNum" sz="quarter" idx="12"/>
          </p:nvPr>
        </p:nvSpPr>
        <p:spPr/>
        <p:txBody>
          <a:bodyPr/>
          <a:lstStyle/>
          <a:p>
            <a:fld id="{F0597B30-7949-4ED9-96B5-005BABF2293C}" type="slidenum">
              <a:rPr lang="en-US" smtClean="0"/>
              <a:pPr/>
              <a:t>5</a:t>
            </a:fld>
            <a:endParaRPr lang="en-US" dirty="0"/>
          </a:p>
        </p:txBody>
      </p:sp>
    </p:spTree>
    <p:extLst>
      <p:ext uri="{BB962C8B-B14F-4D97-AF65-F5344CB8AC3E}">
        <p14:creationId xmlns:p14="http://schemas.microsoft.com/office/powerpoint/2010/main" val="111989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2E06-A4C0-4DB4-A159-70219FF8BDF4}"/>
              </a:ext>
            </a:extLst>
          </p:cNvPr>
          <p:cNvSpPr>
            <a:spLocks noGrp="1"/>
          </p:cNvSpPr>
          <p:nvPr>
            <p:ph type="title"/>
          </p:nvPr>
        </p:nvSpPr>
        <p:spPr/>
        <p:txBody>
          <a:bodyPr>
            <a:noAutofit/>
          </a:bodyPr>
          <a:lstStyle/>
          <a:p>
            <a:r>
              <a:rPr lang="en-US" sz="2400" dirty="0"/>
              <a:t>To that end, the Regents and Department of Education seek to address the following goals in this ESSA plan:</a:t>
            </a:r>
            <a:br>
              <a:rPr lang="en-US" sz="2400" dirty="0"/>
            </a:br>
            <a:endParaRPr lang="en-US" sz="2400" dirty="0"/>
          </a:p>
        </p:txBody>
      </p:sp>
      <p:sp>
        <p:nvSpPr>
          <p:cNvPr id="3" name="Content Placeholder 2">
            <a:extLst>
              <a:ext uri="{FF2B5EF4-FFF2-40B4-BE49-F238E27FC236}">
                <a16:creationId xmlns:a16="http://schemas.microsoft.com/office/drawing/2014/main" id="{C7D2EC71-D39F-425F-9D58-7C9DC0AC8E46}"/>
              </a:ext>
            </a:extLst>
          </p:cNvPr>
          <p:cNvSpPr>
            <a:spLocks noGrp="1"/>
          </p:cNvSpPr>
          <p:nvPr>
            <p:ph idx="1"/>
          </p:nvPr>
        </p:nvSpPr>
        <p:spPr/>
        <p:txBody>
          <a:bodyPr>
            <a:normAutofit fontScale="55000" lnSpcReduction="20000"/>
          </a:bodyPr>
          <a:lstStyle/>
          <a:p>
            <a:r>
              <a:rPr lang="en-US" dirty="0"/>
              <a:t>Build an accountability and support system that is based upon multiple measures of college, career, and </a:t>
            </a:r>
            <a:r>
              <a:rPr lang="en-US" dirty="0">
                <a:highlight>
                  <a:srgbClr val="FFFF00"/>
                </a:highlight>
              </a:rPr>
              <a:t>civic readiness</a:t>
            </a:r>
            <a:r>
              <a:rPr lang="en-US" dirty="0"/>
              <a:t>. </a:t>
            </a:r>
            <a:br>
              <a:rPr lang="en-US" dirty="0"/>
            </a:br>
            <a:r>
              <a:rPr lang="en-US" dirty="0"/>
              <a:t/>
            </a:r>
            <a:br>
              <a:rPr lang="en-US" dirty="0"/>
            </a:br>
            <a:r>
              <a:rPr lang="en-US" dirty="0"/>
              <a:t>Provide all students access to extra-curricular opportunities so that students </a:t>
            </a:r>
            <a:br>
              <a:rPr lang="en-US" dirty="0"/>
            </a:br>
            <a:r>
              <a:rPr lang="en-US" dirty="0"/>
              <a:t>can serve their schools and their communities, participate in community-based internships, and engage in sports and arts. </a:t>
            </a:r>
            <a:br>
              <a:rPr lang="en-US" dirty="0"/>
            </a:br>
            <a:r>
              <a:rPr lang="en-US" dirty="0"/>
              <a:t/>
            </a:r>
            <a:br>
              <a:rPr lang="en-US" dirty="0"/>
            </a:br>
            <a:r>
              <a:rPr lang="en-US" dirty="0"/>
              <a:t>Promote a relationship of trust, cultural responsiveness, and respect between schools and families, recognizing that student achievement and school improvement are shared responsibilities.  </a:t>
            </a:r>
            <a:br>
              <a:rPr lang="en-US" dirty="0"/>
            </a:br>
            <a:r>
              <a:rPr lang="en-US" dirty="0"/>
              <a:t/>
            </a:r>
            <a:br>
              <a:rPr lang="en-US" dirty="0"/>
            </a:br>
            <a:r>
              <a:rPr lang="en-US" dirty="0"/>
              <a:t>Provide educators with opportunities for continual professional development in the areas of </a:t>
            </a:r>
            <a:r>
              <a:rPr lang="en-US" dirty="0">
                <a:highlight>
                  <a:srgbClr val="FFFF00"/>
                </a:highlight>
              </a:rPr>
              <a:t>equity, anti-bias, multicultural, and culturally responsive pedagogies. </a:t>
            </a:r>
            <a:br>
              <a:rPr lang="en-US" dirty="0">
                <a:highlight>
                  <a:srgbClr val="FFFF00"/>
                </a:highlight>
              </a:rPr>
            </a:br>
            <a:r>
              <a:rPr lang="en-US" dirty="0"/>
              <a:t/>
            </a:r>
            <a:br>
              <a:rPr lang="en-US" dirty="0"/>
            </a:br>
            <a:r>
              <a:rPr lang="en-US" dirty="0"/>
              <a:t> Support districts and their communities in engaging in critical conversations about culturally responsive educational systems. </a:t>
            </a:r>
            <a:br>
              <a:rPr lang="en-US" dirty="0"/>
            </a:br>
            <a:r>
              <a:rPr lang="en-US" dirty="0"/>
              <a:t>(Page 6)</a:t>
            </a:r>
            <a:br>
              <a:rPr lang="en-US" dirty="0"/>
            </a:br>
            <a:endParaRPr lang="en-US" dirty="0"/>
          </a:p>
        </p:txBody>
      </p:sp>
      <p:sp>
        <p:nvSpPr>
          <p:cNvPr id="4" name="Slide Number Placeholder 3">
            <a:extLst>
              <a:ext uri="{FF2B5EF4-FFF2-40B4-BE49-F238E27FC236}">
                <a16:creationId xmlns:a16="http://schemas.microsoft.com/office/drawing/2014/main" id="{0D99860F-9851-403B-B3D4-6FABF0AAB121}"/>
              </a:ext>
            </a:extLst>
          </p:cNvPr>
          <p:cNvSpPr>
            <a:spLocks noGrp="1"/>
          </p:cNvSpPr>
          <p:nvPr>
            <p:ph type="sldNum" sz="quarter" idx="12"/>
          </p:nvPr>
        </p:nvSpPr>
        <p:spPr/>
        <p:txBody>
          <a:bodyPr/>
          <a:lstStyle/>
          <a:p>
            <a:fld id="{F0597B30-7949-4ED9-96B5-005BABF2293C}" type="slidenum">
              <a:rPr lang="en-US" smtClean="0"/>
              <a:pPr/>
              <a:t>6</a:t>
            </a:fld>
            <a:endParaRPr lang="en-US" dirty="0"/>
          </a:p>
        </p:txBody>
      </p:sp>
    </p:spTree>
    <p:extLst>
      <p:ext uri="{BB962C8B-B14F-4D97-AF65-F5344CB8AC3E}">
        <p14:creationId xmlns:p14="http://schemas.microsoft.com/office/powerpoint/2010/main" val="85026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10E5-47FF-4B6A-AE9A-091CFE6F8DD9}"/>
              </a:ext>
            </a:extLst>
          </p:cNvPr>
          <p:cNvSpPr>
            <a:spLocks noGrp="1"/>
          </p:cNvSpPr>
          <p:nvPr>
            <p:ph type="title"/>
          </p:nvPr>
        </p:nvSpPr>
        <p:spPr>
          <a:xfrm>
            <a:off x="152400" y="59056"/>
            <a:ext cx="6848230" cy="1447799"/>
          </a:xfrm>
        </p:spPr>
        <p:txBody>
          <a:bodyPr>
            <a:normAutofit/>
          </a:bodyPr>
          <a:lstStyle/>
          <a:p>
            <a:r>
              <a:rPr lang="en-US" sz="4000" dirty="0"/>
              <a:t>Every Student Succeeds Act and Social Studies </a:t>
            </a:r>
            <a:endParaRPr lang="en-US" dirty="0"/>
          </a:p>
        </p:txBody>
      </p:sp>
      <p:sp>
        <p:nvSpPr>
          <p:cNvPr id="3" name="Content Placeholder 2">
            <a:extLst>
              <a:ext uri="{FF2B5EF4-FFF2-40B4-BE49-F238E27FC236}">
                <a16:creationId xmlns:a16="http://schemas.microsoft.com/office/drawing/2014/main" id="{6214A3C0-E2A1-40F9-B326-58B105CEA900}"/>
              </a:ext>
            </a:extLst>
          </p:cNvPr>
          <p:cNvSpPr>
            <a:spLocks noGrp="1"/>
          </p:cNvSpPr>
          <p:nvPr>
            <p:ph idx="1"/>
          </p:nvPr>
        </p:nvSpPr>
        <p:spPr>
          <a:xfrm>
            <a:off x="3093720" y="2030095"/>
            <a:ext cx="5897880" cy="4267200"/>
          </a:xfrm>
        </p:spPr>
        <p:txBody>
          <a:bodyPr>
            <a:normAutofit/>
          </a:bodyPr>
          <a:lstStyle/>
          <a:p>
            <a:pPr marL="0" indent="0">
              <a:buNone/>
            </a:pPr>
            <a:endParaRPr lang="en-US" dirty="0"/>
          </a:p>
          <a:p>
            <a:pPr>
              <a:buAutoNum type="arabicPeriod"/>
            </a:pPr>
            <a:endParaRPr lang="en-US" sz="16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32A652-E0BF-4849-AF10-6F7C001C76E2}"/>
              </a:ext>
            </a:extLst>
          </p:cNvPr>
          <p:cNvSpPr>
            <a:spLocks noGrp="1"/>
          </p:cNvSpPr>
          <p:nvPr>
            <p:ph type="sldNum" sz="quarter" idx="12"/>
          </p:nvPr>
        </p:nvSpPr>
        <p:spPr/>
        <p:txBody>
          <a:bodyPr/>
          <a:lstStyle/>
          <a:p>
            <a:fld id="{F0597B30-7949-4ED9-96B5-005BABF2293C}" type="slidenum">
              <a:rPr lang="en-US" smtClean="0"/>
              <a:pPr/>
              <a:t>7</a:t>
            </a:fld>
            <a:endParaRPr lang="en-US" dirty="0"/>
          </a:p>
        </p:txBody>
      </p:sp>
      <p:pic>
        <p:nvPicPr>
          <p:cNvPr id="5" name="Picture 4">
            <a:extLst>
              <a:ext uri="{FF2B5EF4-FFF2-40B4-BE49-F238E27FC236}">
                <a16:creationId xmlns:a16="http://schemas.microsoft.com/office/drawing/2014/main" id="{E943B869-1898-41B5-8D00-D6A5928B6B1B}"/>
              </a:ext>
            </a:extLst>
          </p:cNvPr>
          <p:cNvPicPr>
            <a:picLocks noChangeAspect="1"/>
          </p:cNvPicPr>
          <p:nvPr/>
        </p:nvPicPr>
        <p:blipFill rotWithShape="1">
          <a:blip r:embed="rId3"/>
          <a:srcRect b="4829"/>
          <a:stretch/>
        </p:blipFill>
        <p:spPr>
          <a:xfrm>
            <a:off x="6786562" y="-47943"/>
            <a:ext cx="2357438" cy="1495743"/>
          </a:xfrm>
          <a:prstGeom prst="rect">
            <a:avLst/>
          </a:prstGeom>
        </p:spPr>
      </p:pic>
      <p:sp>
        <p:nvSpPr>
          <p:cNvPr id="11" name="TextBox 10">
            <a:extLst>
              <a:ext uri="{FF2B5EF4-FFF2-40B4-BE49-F238E27FC236}">
                <a16:creationId xmlns:a16="http://schemas.microsoft.com/office/drawing/2014/main" id="{537B2105-3286-4A1D-9D12-CAC37FDAF77E}"/>
              </a:ext>
            </a:extLst>
          </p:cNvPr>
          <p:cNvSpPr txBox="1"/>
          <p:nvPr/>
        </p:nvSpPr>
        <p:spPr>
          <a:xfrm>
            <a:off x="152400" y="2030095"/>
            <a:ext cx="4414495" cy="4185761"/>
          </a:xfrm>
          <a:prstGeom prst="rect">
            <a:avLst/>
          </a:prstGeom>
          <a:noFill/>
        </p:spPr>
        <p:txBody>
          <a:bodyPr wrap="square" rtlCol="0">
            <a:spAutoFit/>
          </a:bodyPr>
          <a:lstStyle/>
          <a:p>
            <a:pPr marL="457200" indent="-457200">
              <a:buAutoNum type="arabicPeriod"/>
            </a:pPr>
            <a:r>
              <a:rPr lang="en-US" sz="2200" dirty="0"/>
              <a:t>Social Emotional Learning</a:t>
            </a:r>
          </a:p>
          <a:p>
            <a:pPr marL="457200" indent="-457200">
              <a:buAutoNum type="arabicPeriod"/>
            </a:pPr>
            <a:r>
              <a:rPr lang="en-US" sz="2200" dirty="0"/>
              <a:t>Culturally Responsiveness</a:t>
            </a:r>
          </a:p>
          <a:p>
            <a:pPr marL="457200" indent="-457200">
              <a:buAutoNum type="arabicPeriod"/>
            </a:pPr>
            <a:r>
              <a:rPr lang="en-US" sz="2200" dirty="0"/>
              <a:t>Civic Readiness</a:t>
            </a:r>
          </a:p>
          <a:p>
            <a:pPr marL="457200" indent="-457200">
              <a:buAutoNum type="arabicPeriod"/>
            </a:pPr>
            <a:endParaRPr lang="en-US" sz="2200" dirty="0"/>
          </a:p>
          <a:p>
            <a:r>
              <a:rPr lang="en-US" sz="2200" dirty="0"/>
              <a:t>Definition of Social Studies from the National Council for Social Studies</a:t>
            </a:r>
          </a:p>
          <a:p>
            <a:r>
              <a:rPr lang="en-US" dirty="0"/>
              <a:t>The primary purpose of </a:t>
            </a:r>
            <a:r>
              <a:rPr lang="en-US" b="1" dirty="0"/>
              <a:t>social studies</a:t>
            </a:r>
            <a:r>
              <a:rPr lang="en-US" dirty="0"/>
              <a:t> is to help young people make informed and reasoned decisions for the public good as citizens of a culturally diverse, democratic society in an interdependent world.</a:t>
            </a:r>
            <a:endParaRPr lang="en-US" sz="2200" dirty="0"/>
          </a:p>
          <a:p>
            <a:endParaRPr lang="en-US" sz="2200" dirty="0"/>
          </a:p>
          <a:p>
            <a:pPr marL="457200" indent="-457200">
              <a:buAutoNum type="arabicPeriod"/>
            </a:pPr>
            <a:endParaRPr lang="en-US" sz="2200" dirty="0"/>
          </a:p>
        </p:txBody>
      </p:sp>
      <p:pic>
        <p:nvPicPr>
          <p:cNvPr id="7" name="Picture 6">
            <a:extLst>
              <a:ext uri="{FF2B5EF4-FFF2-40B4-BE49-F238E27FC236}">
                <a16:creationId xmlns:a16="http://schemas.microsoft.com/office/drawing/2014/main" id="{08A86700-93E8-49A3-B4AF-4374C55D01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773264" y="1901353"/>
            <a:ext cx="3894710" cy="4395942"/>
          </a:xfrm>
          <a:prstGeom prst="rect">
            <a:avLst/>
          </a:prstGeom>
        </p:spPr>
      </p:pic>
      <p:sp>
        <p:nvSpPr>
          <p:cNvPr id="9" name="TextBox 8">
            <a:extLst>
              <a:ext uri="{FF2B5EF4-FFF2-40B4-BE49-F238E27FC236}">
                <a16:creationId xmlns:a16="http://schemas.microsoft.com/office/drawing/2014/main" id="{5348CD02-CB6B-4642-8452-89D4D0E15C1D}"/>
              </a:ext>
            </a:extLst>
          </p:cNvPr>
          <p:cNvSpPr txBox="1"/>
          <p:nvPr/>
        </p:nvSpPr>
        <p:spPr>
          <a:xfrm>
            <a:off x="8458200" y="7484194"/>
            <a:ext cx="4414495" cy="230832"/>
          </a:xfrm>
          <a:prstGeom prst="rect">
            <a:avLst/>
          </a:prstGeom>
          <a:noFill/>
        </p:spPr>
        <p:txBody>
          <a:bodyPr wrap="square" rtlCol="0">
            <a:spAutoFit/>
          </a:bodyPr>
          <a:lstStyle/>
          <a:p>
            <a:r>
              <a:rPr lang="en-US" sz="900">
                <a:hlinkClick r:id="rId5" tooltip="http://sparkpolicy.com/tools/introduction-taking-an-equity-lens/"/>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178893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7C8D-067C-4508-854A-772090F12C67}"/>
              </a:ext>
            </a:extLst>
          </p:cNvPr>
          <p:cNvSpPr>
            <a:spLocks noGrp="1"/>
          </p:cNvSpPr>
          <p:nvPr>
            <p:ph type="title"/>
          </p:nvPr>
        </p:nvSpPr>
        <p:spPr>
          <a:xfrm>
            <a:off x="76200" y="136525"/>
            <a:ext cx="6934201" cy="1281113"/>
          </a:xfrm>
        </p:spPr>
        <p:txBody>
          <a:bodyPr>
            <a:normAutofit fontScale="90000"/>
          </a:bodyPr>
          <a:lstStyle/>
          <a:p>
            <a:r>
              <a:rPr lang="en-US" dirty="0"/>
              <a:t>Social Emotional Learning Benchmarks	</a:t>
            </a:r>
            <a:br>
              <a:rPr lang="en-US" dirty="0"/>
            </a:br>
            <a:endParaRPr lang="en-US" dirty="0"/>
          </a:p>
        </p:txBody>
      </p:sp>
      <p:sp>
        <p:nvSpPr>
          <p:cNvPr id="5" name="Content Placeholder 4">
            <a:extLst>
              <a:ext uri="{FF2B5EF4-FFF2-40B4-BE49-F238E27FC236}">
                <a16:creationId xmlns:a16="http://schemas.microsoft.com/office/drawing/2014/main" id="{3CE73FEC-1127-4591-97C5-8E37FA8B1D47}"/>
              </a:ext>
            </a:extLst>
          </p:cNvPr>
          <p:cNvSpPr>
            <a:spLocks noGrp="1"/>
          </p:cNvSpPr>
          <p:nvPr>
            <p:ph idx="1"/>
          </p:nvPr>
        </p:nvSpPr>
        <p:spPr/>
        <p:txBody>
          <a:bodyPr>
            <a:normAutofit/>
          </a:bodyPr>
          <a:lstStyle/>
          <a:p>
            <a:pPr marL="457200" indent="-457200">
              <a:buAutoNum type="arabicPeriod"/>
            </a:pPr>
            <a:r>
              <a:rPr lang="en-US" sz="2200" dirty="0"/>
              <a:t>Develop self-awareness and self-management skills essential to success in school and in life</a:t>
            </a:r>
          </a:p>
          <a:p>
            <a:pPr marL="457200" indent="-457200">
              <a:buAutoNum type="arabicPeriod"/>
            </a:pPr>
            <a:endParaRPr lang="en-US" sz="2200" dirty="0"/>
          </a:p>
          <a:p>
            <a:pPr marL="457200" indent="-457200">
              <a:buAutoNum type="arabicPeriod"/>
            </a:pPr>
            <a:r>
              <a:rPr lang="en-US" sz="2200" dirty="0"/>
              <a:t>Use social awareness and interpersonal skills to establish and maintain positive relationships</a:t>
            </a:r>
          </a:p>
          <a:p>
            <a:pPr marL="457200" indent="-457200">
              <a:buAutoNum type="arabicPeriod"/>
            </a:pPr>
            <a:endParaRPr lang="en-US" sz="2200" dirty="0"/>
          </a:p>
          <a:p>
            <a:pPr marL="457200" indent="-457200">
              <a:buAutoNum type="arabicPeriod"/>
            </a:pPr>
            <a:r>
              <a:rPr lang="en-US" sz="2200" dirty="0"/>
              <a:t>Demonstrate ethical decision-making skills and responsible behaviors in personal, school and community contexts</a:t>
            </a:r>
          </a:p>
        </p:txBody>
      </p:sp>
      <p:sp>
        <p:nvSpPr>
          <p:cNvPr id="4" name="Slide Number Placeholder 3">
            <a:extLst>
              <a:ext uri="{FF2B5EF4-FFF2-40B4-BE49-F238E27FC236}">
                <a16:creationId xmlns:a16="http://schemas.microsoft.com/office/drawing/2014/main" id="{145CD01E-BF83-4E60-9B18-8A56C34C4628}"/>
              </a:ext>
            </a:extLst>
          </p:cNvPr>
          <p:cNvSpPr>
            <a:spLocks noGrp="1"/>
          </p:cNvSpPr>
          <p:nvPr>
            <p:ph type="sldNum" sz="quarter" idx="12"/>
          </p:nvPr>
        </p:nvSpPr>
        <p:spPr/>
        <p:txBody>
          <a:bodyPr/>
          <a:lstStyle/>
          <a:p>
            <a:fld id="{F0597B30-7949-4ED9-96B5-005BABF2293C}" type="slidenum">
              <a:rPr lang="en-US" smtClean="0"/>
              <a:pPr/>
              <a:t>8</a:t>
            </a:fld>
            <a:endParaRPr lang="en-US" dirty="0"/>
          </a:p>
        </p:txBody>
      </p:sp>
    </p:spTree>
    <p:extLst>
      <p:ext uri="{BB962C8B-B14F-4D97-AF65-F5344CB8AC3E}">
        <p14:creationId xmlns:p14="http://schemas.microsoft.com/office/powerpoint/2010/main" val="243541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F785-37CA-4850-838C-190BE7194C98}"/>
              </a:ext>
            </a:extLst>
          </p:cNvPr>
          <p:cNvSpPr>
            <a:spLocks noGrp="1"/>
          </p:cNvSpPr>
          <p:nvPr>
            <p:ph type="title"/>
          </p:nvPr>
        </p:nvSpPr>
        <p:spPr/>
        <p:txBody>
          <a:bodyPr>
            <a:normAutofit fontScale="90000"/>
          </a:bodyPr>
          <a:lstStyle/>
          <a:p>
            <a:r>
              <a:rPr lang="en-US" dirty="0"/>
              <a:t>THE NYS SOCIAL STUDIES FRAMEWORK SUPPORTS SEL</a:t>
            </a:r>
          </a:p>
        </p:txBody>
      </p:sp>
      <p:sp>
        <p:nvSpPr>
          <p:cNvPr id="5" name="Text Placeholder 4">
            <a:extLst>
              <a:ext uri="{FF2B5EF4-FFF2-40B4-BE49-F238E27FC236}">
                <a16:creationId xmlns:a16="http://schemas.microsoft.com/office/drawing/2014/main" id="{629F7382-DB2C-4E72-845A-E44E69B270BC}"/>
              </a:ext>
            </a:extLst>
          </p:cNvPr>
          <p:cNvSpPr>
            <a:spLocks noGrp="1"/>
          </p:cNvSpPr>
          <p:nvPr>
            <p:ph type="body" idx="1"/>
          </p:nvPr>
        </p:nvSpPr>
        <p:spPr>
          <a:xfrm>
            <a:off x="307976" y="1652587"/>
            <a:ext cx="4040188" cy="639762"/>
          </a:xfrm>
        </p:spPr>
        <p:txBody>
          <a:bodyPr/>
          <a:lstStyle/>
          <a:p>
            <a:r>
              <a:rPr lang="en-US" dirty="0"/>
              <a:t>NYS Social Studies Framework</a:t>
            </a:r>
          </a:p>
          <a:p>
            <a:r>
              <a:rPr lang="en-US" dirty="0"/>
              <a:t>Practice of Civic Participation </a:t>
            </a:r>
          </a:p>
        </p:txBody>
      </p:sp>
      <p:sp>
        <p:nvSpPr>
          <p:cNvPr id="6" name="Content Placeholder 5">
            <a:extLst>
              <a:ext uri="{FF2B5EF4-FFF2-40B4-BE49-F238E27FC236}">
                <a16:creationId xmlns:a16="http://schemas.microsoft.com/office/drawing/2014/main" id="{9E7F397F-2E93-49C8-8218-9001C7724940}"/>
              </a:ext>
            </a:extLst>
          </p:cNvPr>
          <p:cNvSpPr>
            <a:spLocks noGrp="1"/>
          </p:cNvSpPr>
          <p:nvPr>
            <p:ph sz="half" idx="2"/>
          </p:nvPr>
        </p:nvSpPr>
        <p:spPr>
          <a:xfrm>
            <a:off x="455613" y="2292349"/>
            <a:ext cx="4041775" cy="3833813"/>
          </a:xfrm>
        </p:spPr>
        <p:txBody>
          <a:bodyPr>
            <a:normAutofit fontScale="92500"/>
          </a:bodyPr>
          <a:lstStyle/>
          <a:p>
            <a:r>
              <a:rPr lang="en-US" b="1" dirty="0"/>
              <a:t>Demonstrate respect for the rights of other in discussions</a:t>
            </a:r>
          </a:p>
          <a:p>
            <a:r>
              <a:rPr lang="en-US" b="1" dirty="0"/>
              <a:t>Participate in activities that focus on a classroom, school or community problem</a:t>
            </a:r>
          </a:p>
          <a:p>
            <a:r>
              <a:rPr lang="en-US" b="1" dirty="0"/>
              <a:t>Show respect in issues involving difference and conflict</a:t>
            </a:r>
          </a:p>
          <a:p>
            <a:r>
              <a:rPr lang="en-US" b="1" dirty="0"/>
              <a:t>Identify social and political responsibilities at the classroom, school and community level</a:t>
            </a:r>
          </a:p>
          <a:p>
            <a:endParaRPr lang="en-US" dirty="0"/>
          </a:p>
        </p:txBody>
      </p:sp>
      <p:sp>
        <p:nvSpPr>
          <p:cNvPr id="7" name="Text Placeholder 6">
            <a:extLst>
              <a:ext uri="{FF2B5EF4-FFF2-40B4-BE49-F238E27FC236}">
                <a16:creationId xmlns:a16="http://schemas.microsoft.com/office/drawing/2014/main" id="{520B7E29-A100-4CE7-8D5D-32A28F3357AD}"/>
              </a:ext>
            </a:extLst>
          </p:cNvPr>
          <p:cNvSpPr>
            <a:spLocks noGrp="1"/>
          </p:cNvSpPr>
          <p:nvPr>
            <p:ph type="body" sz="quarter" idx="3"/>
          </p:nvPr>
        </p:nvSpPr>
        <p:spPr/>
        <p:txBody>
          <a:bodyPr>
            <a:normAutofit fontScale="92500" lnSpcReduction="10000"/>
          </a:bodyPr>
          <a:lstStyle/>
          <a:p>
            <a:r>
              <a:rPr lang="en-US" dirty="0"/>
              <a:t>Social Emotional Five Core Competencies</a:t>
            </a:r>
          </a:p>
        </p:txBody>
      </p:sp>
      <p:sp>
        <p:nvSpPr>
          <p:cNvPr id="8" name="Content Placeholder 7">
            <a:extLst>
              <a:ext uri="{FF2B5EF4-FFF2-40B4-BE49-F238E27FC236}">
                <a16:creationId xmlns:a16="http://schemas.microsoft.com/office/drawing/2014/main" id="{CA44897E-EB45-40CF-83C7-43DC992BAC5C}"/>
              </a:ext>
            </a:extLst>
          </p:cNvPr>
          <p:cNvSpPr>
            <a:spLocks noGrp="1"/>
          </p:cNvSpPr>
          <p:nvPr>
            <p:ph sz="quarter" idx="4"/>
          </p:nvPr>
        </p:nvSpPr>
        <p:spPr/>
        <p:txBody>
          <a:bodyPr>
            <a:normAutofit fontScale="92500"/>
          </a:bodyPr>
          <a:lstStyle/>
          <a:p>
            <a:endParaRPr lang="en-US"/>
          </a:p>
        </p:txBody>
      </p:sp>
      <p:sp>
        <p:nvSpPr>
          <p:cNvPr id="3" name="Slide Number Placeholder 2">
            <a:extLst>
              <a:ext uri="{FF2B5EF4-FFF2-40B4-BE49-F238E27FC236}">
                <a16:creationId xmlns:a16="http://schemas.microsoft.com/office/drawing/2014/main" id="{A5C55491-CE2F-4B86-B41B-B0B73BDBB6AB}"/>
              </a:ext>
            </a:extLst>
          </p:cNvPr>
          <p:cNvSpPr>
            <a:spLocks noGrp="1"/>
          </p:cNvSpPr>
          <p:nvPr>
            <p:ph type="sldNum" sz="quarter" idx="12"/>
          </p:nvPr>
        </p:nvSpPr>
        <p:spPr/>
        <p:txBody>
          <a:bodyPr/>
          <a:lstStyle/>
          <a:p>
            <a:fld id="{F0597B30-7949-4ED9-96B5-005BABF2293C}" type="slidenum">
              <a:rPr lang="en-US" smtClean="0"/>
              <a:pPr/>
              <a:t>9</a:t>
            </a:fld>
            <a:endParaRPr lang="en-US" dirty="0"/>
          </a:p>
        </p:txBody>
      </p:sp>
      <p:pic>
        <p:nvPicPr>
          <p:cNvPr id="4" name="Picture 3">
            <a:extLst>
              <a:ext uri="{FF2B5EF4-FFF2-40B4-BE49-F238E27FC236}">
                <a16:creationId xmlns:a16="http://schemas.microsoft.com/office/drawing/2014/main" id="{1112EB32-6E8B-4B98-86AF-77EB61481B94}"/>
              </a:ext>
            </a:extLst>
          </p:cNvPr>
          <p:cNvPicPr>
            <a:picLocks noChangeAspect="1"/>
          </p:cNvPicPr>
          <p:nvPr/>
        </p:nvPicPr>
        <p:blipFill>
          <a:blip r:embed="rId2"/>
          <a:stretch>
            <a:fillRect/>
          </a:stretch>
        </p:blipFill>
        <p:spPr>
          <a:xfrm>
            <a:off x="4645025" y="2174875"/>
            <a:ext cx="4459410" cy="3973059"/>
          </a:xfrm>
          <a:prstGeom prst="rect">
            <a:avLst/>
          </a:prstGeom>
        </p:spPr>
      </p:pic>
    </p:spTree>
    <p:extLst>
      <p:ext uri="{BB962C8B-B14F-4D97-AF65-F5344CB8AC3E}">
        <p14:creationId xmlns:p14="http://schemas.microsoft.com/office/powerpoint/2010/main" val="888175777"/>
      </p:ext>
    </p:extLst>
  </p:cSld>
  <p:clrMapOvr>
    <a:masterClrMapping/>
  </p:clrMapOvr>
</p:sld>
</file>

<file path=ppt/theme/theme1.xml><?xml version="1.0" encoding="utf-8"?>
<a:theme xmlns:a="http://schemas.openxmlformats.org/drawingml/2006/main" name="NYSE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YSE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14724</TotalTime>
  <Words>1952</Words>
  <Application>Microsoft Office PowerPoint</Application>
  <PresentationFormat>On-screen Show (4:3)</PresentationFormat>
  <Paragraphs>224</Paragraphs>
  <Slides>30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Cambria</vt:lpstr>
      <vt:lpstr>Times New Roman</vt:lpstr>
      <vt:lpstr>Wingdings</vt:lpstr>
      <vt:lpstr>NYSEDtheme</vt:lpstr>
      <vt:lpstr>NYSEDtheme</vt:lpstr>
      <vt:lpstr>NYSCSS NYSED Update </vt:lpstr>
      <vt:lpstr>Social Studies Through the Lens of the ESSA plan</vt:lpstr>
      <vt:lpstr>NYS Board of Regents Mission Statement</vt:lpstr>
      <vt:lpstr>Social Studies and the ESSA Plan</vt:lpstr>
      <vt:lpstr>New York Includes Accountability Measures For Social Studies</vt:lpstr>
      <vt:lpstr>To that end, the Regents and Department of Education seek to address the following goals in this ESSA plan: </vt:lpstr>
      <vt:lpstr>Every Student Succeeds Act and Social Studies </vt:lpstr>
      <vt:lpstr>Social Emotional Learning Benchmarks  </vt:lpstr>
      <vt:lpstr>THE NYS SOCIAL STUDIES FRAMEWORK SUPPORTS SEL</vt:lpstr>
      <vt:lpstr>Culturally Responsive  Framework</vt:lpstr>
      <vt:lpstr>THE NYS SOCIAL STUDIES FRAMEWORK SUPPORTS THE CULTURALLY RESPONSIVE SUSTAINING EDUCATION FRAMEWORK </vt:lpstr>
      <vt:lpstr>The Civic Readiness Initiative</vt:lpstr>
      <vt:lpstr>Civic Readiness in the Social Studies Framework (Excerpts) </vt:lpstr>
      <vt:lpstr>US History And Government Grade 11</vt:lpstr>
      <vt:lpstr>Participation in Government Mandatory Graduation Requirement for all NYS Students</vt:lpstr>
      <vt:lpstr> #1 Defining Civic Readiness </vt:lpstr>
      <vt:lpstr>#2 Recognition of Civic Readiness at the District Level</vt:lpstr>
      <vt:lpstr>#3 Civics Capstone and Portfolio Based Assessments</vt:lpstr>
      <vt:lpstr>#4 Seal of Civic Readiness for NYS HS Diplomas</vt:lpstr>
      <vt:lpstr>Update from the Social Studies Content Advisory Panel (CAP) </vt:lpstr>
      <vt:lpstr>ESSA Funding for Civics, History, Economics, and Geography</vt:lpstr>
      <vt:lpstr>Social Studies Literacy  Initiatives Update</vt:lpstr>
      <vt:lpstr>Literacy Standards in  social studies Practices  </vt:lpstr>
      <vt:lpstr>Examples of Task models that support news/media literacy skills in Part 1 of  US and Global</vt:lpstr>
      <vt:lpstr>Skills Assessed in Part 2 for Global II and U.S. that support news/media literacy skills</vt:lpstr>
      <vt:lpstr>Current Event Resources </vt:lpstr>
      <vt:lpstr>Stanford History Education Group</vt:lpstr>
      <vt:lpstr>Icivics.Org Free Resource Created by Justice Sandra Day O’Connor</vt:lpstr>
      <vt:lpstr>Additional Resources</vt:lpstr>
      <vt:lpstr>Questions, Comments,  Partnership Opportunities?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Sattem</dc:creator>
  <cp:lastModifiedBy>Christie, John - ESM - Dayton Avenue</cp:lastModifiedBy>
  <cp:revision>466</cp:revision>
  <cp:lastPrinted>2018-12-06T17:49:14Z</cp:lastPrinted>
  <dcterms:created xsi:type="dcterms:W3CDTF">2015-09-23T03:08:21Z</dcterms:created>
  <dcterms:modified xsi:type="dcterms:W3CDTF">2019-03-11T18:13:04Z</dcterms:modified>
</cp:coreProperties>
</file>